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3" r:id="rId4"/>
    <p:sldId id="268" r:id="rId5"/>
    <p:sldId id="269" r:id="rId6"/>
    <p:sldId id="4761" r:id="rId7"/>
    <p:sldId id="265" r:id="rId8"/>
    <p:sldId id="261" r:id="rId9"/>
    <p:sldId id="259" r:id="rId10"/>
    <p:sldId id="262" r:id="rId11"/>
    <p:sldId id="260" r:id="rId12"/>
    <p:sldId id="4764" r:id="rId13"/>
    <p:sldId id="266" r:id="rId14"/>
    <p:sldId id="4762" r:id="rId15"/>
    <p:sldId id="4763" r:id="rId16"/>
    <p:sldId id="4757" r:id="rId17"/>
    <p:sldId id="4760" r:id="rId18"/>
    <p:sldId id="4759" r:id="rId19"/>
    <p:sldId id="47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p:restoredTop sz="90000"/>
  </p:normalViewPr>
  <p:slideViewPr>
    <p:cSldViewPr snapToGrid="0">
      <p:cViewPr varScale="1">
        <p:scale>
          <a:sx n="115" d="100"/>
          <a:sy n="115"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2E328-854C-0544-92F5-1867B012B42C}"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DE9F4-3EC2-D345-A638-623BE9C1CEF8}" type="slidenum">
              <a:rPr lang="en-US" smtClean="0"/>
              <a:t>‹#›</a:t>
            </a:fld>
            <a:endParaRPr lang="en-US"/>
          </a:p>
        </p:txBody>
      </p:sp>
    </p:spTree>
    <p:extLst>
      <p:ext uri="{BB962C8B-B14F-4D97-AF65-F5344CB8AC3E}">
        <p14:creationId xmlns:p14="http://schemas.microsoft.com/office/powerpoint/2010/main" val="117236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B767-FE81-EC34-B58D-861E51B7D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BB3141-D4EA-D1BB-5BF2-80CD03E89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7609E7-BEDC-BE3A-0AFF-DE82564FE109}"/>
              </a:ext>
            </a:extLst>
          </p:cNvPr>
          <p:cNvSpPr>
            <a:spLocks noGrp="1"/>
          </p:cNvSpPr>
          <p:nvPr>
            <p:ph type="dt" sz="half" idx="10"/>
          </p:nvPr>
        </p:nvSpPr>
        <p:spPr/>
        <p:txBody>
          <a:bodyPr/>
          <a:lstStyle/>
          <a:p>
            <a:fld id="{9884F6BF-6865-BB48-8BA1-BD5817E88D85}" type="datetime1">
              <a:rPr lang="en-US" smtClean="0"/>
              <a:t>10/29/24</a:t>
            </a:fld>
            <a:endParaRPr lang="en-US"/>
          </a:p>
        </p:txBody>
      </p:sp>
      <p:sp>
        <p:nvSpPr>
          <p:cNvPr id="5" name="Footer Placeholder 4">
            <a:extLst>
              <a:ext uri="{FF2B5EF4-FFF2-40B4-BE49-F238E27FC236}">
                <a16:creationId xmlns:a16="http://schemas.microsoft.com/office/drawing/2014/main" id="{01955125-AB50-3ABB-1C23-A3491DEA637A}"/>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446BDAEA-4AD4-33EF-9E38-38D98384A92B}"/>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2939728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A10F-9D08-5149-E8BC-A3385B0654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BCAA95-20B6-10EA-F03F-911A154151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DF66-E217-2677-4FA7-C380AA75515E}"/>
              </a:ext>
            </a:extLst>
          </p:cNvPr>
          <p:cNvSpPr>
            <a:spLocks noGrp="1"/>
          </p:cNvSpPr>
          <p:nvPr>
            <p:ph type="dt" sz="half" idx="10"/>
          </p:nvPr>
        </p:nvSpPr>
        <p:spPr/>
        <p:txBody>
          <a:bodyPr/>
          <a:lstStyle/>
          <a:p>
            <a:fld id="{DFACF3BF-A7B7-C546-8790-43E1B5F1FF9A}" type="datetime1">
              <a:rPr lang="en-US" smtClean="0"/>
              <a:t>10/29/24</a:t>
            </a:fld>
            <a:endParaRPr lang="en-US"/>
          </a:p>
        </p:txBody>
      </p:sp>
      <p:sp>
        <p:nvSpPr>
          <p:cNvPr id="5" name="Footer Placeholder 4">
            <a:extLst>
              <a:ext uri="{FF2B5EF4-FFF2-40B4-BE49-F238E27FC236}">
                <a16:creationId xmlns:a16="http://schemas.microsoft.com/office/drawing/2014/main" id="{AEAB9B7D-1BCF-2FE6-94D0-75D8A63A4E81}"/>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83DDBEB0-C2D1-65CA-7D27-24067A3EE8C7}"/>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1728123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BDDE49-4585-3B90-D966-92A4E7BFA5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56D2B6-0026-576C-8E03-12E76D881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4D642-A2D0-0BC6-C5B4-CBEC73423951}"/>
              </a:ext>
            </a:extLst>
          </p:cNvPr>
          <p:cNvSpPr>
            <a:spLocks noGrp="1"/>
          </p:cNvSpPr>
          <p:nvPr>
            <p:ph type="dt" sz="half" idx="10"/>
          </p:nvPr>
        </p:nvSpPr>
        <p:spPr/>
        <p:txBody>
          <a:bodyPr/>
          <a:lstStyle/>
          <a:p>
            <a:fld id="{5B5EAA46-9CF7-184C-B796-FA126AC63FD9}" type="datetime1">
              <a:rPr lang="en-US" smtClean="0"/>
              <a:t>10/29/24</a:t>
            </a:fld>
            <a:endParaRPr lang="en-US"/>
          </a:p>
        </p:txBody>
      </p:sp>
      <p:sp>
        <p:nvSpPr>
          <p:cNvPr id="5" name="Footer Placeholder 4">
            <a:extLst>
              <a:ext uri="{FF2B5EF4-FFF2-40B4-BE49-F238E27FC236}">
                <a16:creationId xmlns:a16="http://schemas.microsoft.com/office/drawing/2014/main" id="{ED6EA0AC-DD29-6723-6AA6-0B9E02952602}"/>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3B39EF83-C410-6E70-4664-1350D9CDAA2E}"/>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206114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87FB-D37E-3C58-BE45-C31C1FAC6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8C74E3-5415-A329-C947-B64DEAA3D1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9E771-88FE-3D93-D85B-35BA3E69A6D2}"/>
              </a:ext>
            </a:extLst>
          </p:cNvPr>
          <p:cNvSpPr>
            <a:spLocks noGrp="1"/>
          </p:cNvSpPr>
          <p:nvPr>
            <p:ph type="dt" sz="half" idx="10"/>
          </p:nvPr>
        </p:nvSpPr>
        <p:spPr/>
        <p:txBody>
          <a:bodyPr/>
          <a:lstStyle/>
          <a:p>
            <a:fld id="{C17583A6-A98A-9545-B5C5-009E29CFECA2}" type="datetime1">
              <a:rPr lang="en-US" smtClean="0"/>
              <a:t>10/29/24</a:t>
            </a:fld>
            <a:endParaRPr lang="en-US"/>
          </a:p>
        </p:txBody>
      </p:sp>
      <p:sp>
        <p:nvSpPr>
          <p:cNvPr id="5" name="Footer Placeholder 4">
            <a:extLst>
              <a:ext uri="{FF2B5EF4-FFF2-40B4-BE49-F238E27FC236}">
                <a16:creationId xmlns:a16="http://schemas.microsoft.com/office/drawing/2014/main" id="{39EDC3F9-7B28-832B-09C3-7F0A228D662E}"/>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5811F43E-E18D-51BD-D8D7-7AEAEB560695}"/>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356262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687D-A9A3-F5CB-B5F0-337D9B8F2D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EDC278-11B7-F661-8387-627B7C6C8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3D997E-9E8D-4C2A-1357-9B3A1C87B914}"/>
              </a:ext>
            </a:extLst>
          </p:cNvPr>
          <p:cNvSpPr>
            <a:spLocks noGrp="1"/>
          </p:cNvSpPr>
          <p:nvPr>
            <p:ph type="dt" sz="half" idx="10"/>
          </p:nvPr>
        </p:nvSpPr>
        <p:spPr/>
        <p:txBody>
          <a:bodyPr/>
          <a:lstStyle/>
          <a:p>
            <a:fld id="{E9310FC3-6E55-574F-BCF7-17168B12DFE4}" type="datetime1">
              <a:rPr lang="en-US" smtClean="0"/>
              <a:t>10/29/24</a:t>
            </a:fld>
            <a:endParaRPr lang="en-US"/>
          </a:p>
        </p:txBody>
      </p:sp>
      <p:sp>
        <p:nvSpPr>
          <p:cNvPr id="5" name="Footer Placeholder 4">
            <a:extLst>
              <a:ext uri="{FF2B5EF4-FFF2-40B4-BE49-F238E27FC236}">
                <a16:creationId xmlns:a16="http://schemas.microsoft.com/office/drawing/2014/main" id="{454D7BD3-3021-8A74-A970-FAA0901CC8E3}"/>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B3AE1A23-E1D7-67AC-8C08-8FD9DF4F3A80}"/>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1453691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92FC-15D0-8CF5-7B93-6F6324E2C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C9EFD6-4188-2D13-D6A5-9A240ECAA3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AEFF84-463F-726F-A6D3-6755F7EE77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EBCFE4-18EF-9EC5-32CA-BE40293C4D60}"/>
              </a:ext>
            </a:extLst>
          </p:cNvPr>
          <p:cNvSpPr>
            <a:spLocks noGrp="1"/>
          </p:cNvSpPr>
          <p:nvPr>
            <p:ph type="dt" sz="half" idx="10"/>
          </p:nvPr>
        </p:nvSpPr>
        <p:spPr/>
        <p:txBody>
          <a:bodyPr/>
          <a:lstStyle/>
          <a:p>
            <a:fld id="{EDA132CB-6BCF-D942-BBBD-257DB71E2C89}" type="datetime1">
              <a:rPr lang="en-US" smtClean="0"/>
              <a:t>10/29/24</a:t>
            </a:fld>
            <a:endParaRPr lang="en-US"/>
          </a:p>
        </p:txBody>
      </p:sp>
      <p:sp>
        <p:nvSpPr>
          <p:cNvPr id="6" name="Footer Placeholder 5">
            <a:extLst>
              <a:ext uri="{FF2B5EF4-FFF2-40B4-BE49-F238E27FC236}">
                <a16:creationId xmlns:a16="http://schemas.microsoft.com/office/drawing/2014/main" id="{A7ECACD0-7549-0502-B8EB-26B05E094BDF}"/>
              </a:ext>
            </a:extLst>
          </p:cNvPr>
          <p:cNvSpPr>
            <a:spLocks noGrp="1"/>
          </p:cNvSpPr>
          <p:nvPr>
            <p:ph type="ftr" sz="quarter" idx="11"/>
          </p:nvPr>
        </p:nvSpPr>
        <p:spPr/>
        <p:txBody>
          <a:bodyPr/>
          <a:lstStyle/>
          <a:p>
            <a:r>
              <a:rPr lang="en-US"/>
              <a:t>RAG eval</a:t>
            </a:r>
          </a:p>
        </p:txBody>
      </p:sp>
      <p:sp>
        <p:nvSpPr>
          <p:cNvPr id="7" name="Slide Number Placeholder 6">
            <a:extLst>
              <a:ext uri="{FF2B5EF4-FFF2-40B4-BE49-F238E27FC236}">
                <a16:creationId xmlns:a16="http://schemas.microsoft.com/office/drawing/2014/main" id="{940F36D5-AC4B-5CEE-F753-E8FDC71D54C4}"/>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245883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5227E-6F88-767A-5FDB-15CF07A11D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55AEF-972D-7DDC-F92A-ACAD1CC276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2A4A1C-B4B7-F8E1-11E4-2121170F4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FC7437-3EF2-B579-3AD9-B4B41BFB3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61E7C-6796-54A3-71DD-7F9D12E65A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F055D-6134-2F4C-FF77-AD4C8FC108F4}"/>
              </a:ext>
            </a:extLst>
          </p:cNvPr>
          <p:cNvSpPr>
            <a:spLocks noGrp="1"/>
          </p:cNvSpPr>
          <p:nvPr>
            <p:ph type="dt" sz="half" idx="10"/>
          </p:nvPr>
        </p:nvSpPr>
        <p:spPr/>
        <p:txBody>
          <a:bodyPr/>
          <a:lstStyle/>
          <a:p>
            <a:fld id="{7DFEABB2-3D26-7B48-A449-AAE36F9B1DCD}" type="datetime1">
              <a:rPr lang="en-US" smtClean="0"/>
              <a:t>10/29/24</a:t>
            </a:fld>
            <a:endParaRPr lang="en-US"/>
          </a:p>
        </p:txBody>
      </p:sp>
      <p:sp>
        <p:nvSpPr>
          <p:cNvPr id="8" name="Footer Placeholder 7">
            <a:extLst>
              <a:ext uri="{FF2B5EF4-FFF2-40B4-BE49-F238E27FC236}">
                <a16:creationId xmlns:a16="http://schemas.microsoft.com/office/drawing/2014/main" id="{1AB9D0E6-7B64-DA6F-FD56-205D21313CAE}"/>
              </a:ext>
            </a:extLst>
          </p:cNvPr>
          <p:cNvSpPr>
            <a:spLocks noGrp="1"/>
          </p:cNvSpPr>
          <p:nvPr>
            <p:ph type="ftr" sz="quarter" idx="11"/>
          </p:nvPr>
        </p:nvSpPr>
        <p:spPr/>
        <p:txBody>
          <a:bodyPr/>
          <a:lstStyle/>
          <a:p>
            <a:r>
              <a:rPr lang="en-US"/>
              <a:t>RAG eval</a:t>
            </a:r>
          </a:p>
        </p:txBody>
      </p:sp>
      <p:sp>
        <p:nvSpPr>
          <p:cNvPr id="9" name="Slide Number Placeholder 8">
            <a:extLst>
              <a:ext uri="{FF2B5EF4-FFF2-40B4-BE49-F238E27FC236}">
                <a16:creationId xmlns:a16="http://schemas.microsoft.com/office/drawing/2014/main" id="{F1F4E8B5-E661-2B2D-23B1-0B668719346E}"/>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100478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D3FF-F2BA-8329-61C4-B64263F546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7A1A8D-EF68-B852-2BDE-1A754A9DA53F}"/>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4B24419B-B65A-31BA-6613-156D4DEC91C0}"/>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F71E7687-A019-16FF-2D78-D3FF35861654}"/>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295129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A03DEA-7502-FF7E-FAC8-C452127139B9}"/>
              </a:ext>
            </a:extLst>
          </p:cNvPr>
          <p:cNvSpPr>
            <a:spLocks noGrp="1"/>
          </p:cNvSpPr>
          <p:nvPr>
            <p:ph type="dt" sz="half" idx="10"/>
          </p:nvPr>
        </p:nvSpPr>
        <p:spPr/>
        <p:txBody>
          <a:bodyPr/>
          <a:lstStyle/>
          <a:p>
            <a:fld id="{E8D83E81-F49D-1C42-A2DF-41CD643E26D6}" type="datetime1">
              <a:rPr lang="en-US" smtClean="0"/>
              <a:t>10/29/24</a:t>
            </a:fld>
            <a:endParaRPr lang="en-US"/>
          </a:p>
        </p:txBody>
      </p:sp>
      <p:sp>
        <p:nvSpPr>
          <p:cNvPr id="3" name="Footer Placeholder 2">
            <a:extLst>
              <a:ext uri="{FF2B5EF4-FFF2-40B4-BE49-F238E27FC236}">
                <a16:creationId xmlns:a16="http://schemas.microsoft.com/office/drawing/2014/main" id="{97CA86B2-CF0B-9FA2-AD3F-4014639C5785}"/>
              </a:ext>
            </a:extLst>
          </p:cNvPr>
          <p:cNvSpPr>
            <a:spLocks noGrp="1"/>
          </p:cNvSpPr>
          <p:nvPr>
            <p:ph type="ftr" sz="quarter" idx="11"/>
          </p:nvPr>
        </p:nvSpPr>
        <p:spPr/>
        <p:txBody>
          <a:bodyPr/>
          <a:lstStyle/>
          <a:p>
            <a:r>
              <a:rPr lang="en-US"/>
              <a:t>RAG eval</a:t>
            </a:r>
          </a:p>
        </p:txBody>
      </p:sp>
      <p:sp>
        <p:nvSpPr>
          <p:cNvPr id="4" name="Slide Number Placeholder 3">
            <a:extLst>
              <a:ext uri="{FF2B5EF4-FFF2-40B4-BE49-F238E27FC236}">
                <a16:creationId xmlns:a16="http://schemas.microsoft.com/office/drawing/2014/main" id="{98F4E3EC-BBC0-6F8E-A909-CFCFEB803E23}"/>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111061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BE95-2542-1192-08EF-A374965E7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78C86-33E8-4971-F87F-FE651C7C3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8D2FEA-A26A-F065-0E58-33697878E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3FB11-F88C-21FC-39B2-A1530AE21AFA}"/>
              </a:ext>
            </a:extLst>
          </p:cNvPr>
          <p:cNvSpPr>
            <a:spLocks noGrp="1"/>
          </p:cNvSpPr>
          <p:nvPr>
            <p:ph type="dt" sz="half" idx="10"/>
          </p:nvPr>
        </p:nvSpPr>
        <p:spPr/>
        <p:txBody>
          <a:bodyPr/>
          <a:lstStyle/>
          <a:p>
            <a:fld id="{80472E4E-9F6A-D744-BE5E-E89E6C2DB093}" type="datetime1">
              <a:rPr lang="en-US" smtClean="0"/>
              <a:t>10/29/24</a:t>
            </a:fld>
            <a:endParaRPr lang="en-US"/>
          </a:p>
        </p:txBody>
      </p:sp>
      <p:sp>
        <p:nvSpPr>
          <p:cNvPr id="6" name="Footer Placeholder 5">
            <a:extLst>
              <a:ext uri="{FF2B5EF4-FFF2-40B4-BE49-F238E27FC236}">
                <a16:creationId xmlns:a16="http://schemas.microsoft.com/office/drawing/2014/main" id="{E398BF84-C737-7A47-AED4-EACF3CAE25D0}"/>
              </a:ext>
            </a:extLst>
          </p:cNvPr>
          <p:cNvSpPr>
            <a:spLocks noGrp="1"/>
          </p:cNvSpPr>
          <p:nvPr>
            <p:ph type="ftr" sz="quarter" idx="11"/>
          </p:nvPr>
        </p:nvSpPr>
        <p:spPr/>
        <p:txBody>
          <a:bodyPr/>
          <a:lstStyle/>
          <a:p>
            <a:r>
              <a:rPr lang="en-US"/>
              <a:t>RAG eval</a:t>
            </a:r>
          </a:p>
        </p:txBody>
      </p:sp>
      <p:sp>
        <p:nvSpPr>
          <p:cNvPr id="7" name="Slide Number Placeholder 6">
            <a:extLst>
              <a:ext uri="{FF2B5EF4-FFF2-40B4-BE49-F238E27FC236}">
                <a16:creationId xmlns:a16="http://schemas.microsoft.com/office/drawing/2014/main" id="{C333BFD0-86CA-05D3-6568-5314F933AA5F}"/>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225975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5832-CD37-C3A7-7813-E80D2BEF7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517525-5B6D-1D59-1CA4-37630AA87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C9C62-E677-4D3B-771F-287C4F5B99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022150-0E59-8802-9667-DC4075C8A307}"/>
              </a:ext>
            </a:extLst>
          </p:cNvPr>
          <p:cNvSpPr>
            <a:spLocks noGrp="1"/>
          </p:cNvSpPr>
          <p:nvPr>
            <p:ph type="dt" sz="half" idx="10"/>
          </p:nvPr>
        </p:nvSpPr>
        <p:spPr/>
        <p:txBody>
          <a:bodyPr/>
          <a:lstStyle/>
          <a:p>
            <a:fld id="{1C7F67EF-3160-8045-8D61-E30BFA850CCE}" type="datetime1">
              <a:rPr lang="en-US" smtClean="0"/>
              <a:t>10/29/24</a:t>
            </a:fld>
            <a:endParaRPr lang="en-US"/>
          </a:p>
        </p:txBody>
      </p:sp>
      <p:sp>
        <p:nvSpPr>
          <p:cNvPr id="6" name="Footer Placeholder 5">
            <a:extLst>
              <a:ext uri="{FF2B5EF4-FFF2-40B4-BE49-F238E27FC236}">
                <a16:creationId xmlns:a16="http://schemas.microsoft.com/office/drawing/2014/main" id="{3590E55E-8D3E-D714-2822-F296F1559642}"/>
              </a:ext>
            </a:extLst>
          </p:cNvPr>
          <p:cNvSpPr>
            <a:spLocks noGrp="1"/>
          </p:cNvSpPr>
          <p:nvPr>
            <p:ph type="ftr" sz="quarter" idx="11"/>
          </p:nvPr>
        </p:nvSpPr>
        <p:spPr/>
        <p:txBody>
          <a:bodyPr/>
          <a:lstStyle/>
          <a:p>
            <a:r>
              <a:rPr lang="en-US"/>
              <a:t>RAG eval</a:t>
            </a:r>
          </a:p>
        </p:txBody>
      </p:sp>
      <p:sp>
        <p:nvSpPr>
          <p:cNvPr id="7" name="Slide Number Placeholder 6">
            <a:extLst>
              <a:ext uri="{FF2B5EF4-FFF2-40B4-BE49-F238E27FC236}">
                <a16:creationId xmlns:a16="http://schemas.microsoft.com/office/drawing/2014/main" id="{562EE33C-C689-9099-853B-90A460EEF2BE}"/>
              </a:ext>
            </a:extLst>
          </p:cNvPr>
          <p:cNvSpPr>
            <a:spLocks noGrp="1"/>
          </p:cNvSpPr>
          <p:nvPr>
            <p:ph type="sldNum" sz="quarter" idx="12"/>
          </p:nvPr>
        </p:nvSpPr>
        <p:spPr/>
        <p:txBody>
          <a:bodyPr/>
          <a:lstStyle/>
          <a:p>
            <a:fld id="{15F49A97-DD44-2343-A5EC-700E0D6A86C6}" type="slidenum">
              <a:rPr lang="en-US" smtClean="0"/>
              <a:t>‹#›</a:t>
            </a:fld>
            <a:endParaRPr lang="en-US"/>
          </a:p>
        </p:txBody>
      </p:sp>
    </p:spTree>
    <p:extLst>
      <p:ext uri="{BB962C8B-B14F-4D97-AF65-F5344CB8AC3E}">
        <p14:creationId xmlns:p14="http://schemas.microsoft.com/office/powerpoint/2010/main" val="931847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AD93DA-9289-A665-D449-ECDF71A75D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A97C-80D9-23F7-21E0-ABD683189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C31A5-C53E-E310-1C41-721EC44910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3B450-866D-0546-B5F6-1F04F2EED186}" type="datetime1">
              <a:rPr lang="en-US" smtClean="0"/>
              <a:t>10/29/24</a:t>
            </a:fld>
            <a:endParaRPr lang="en-US"/>
          </a:p>
        </p:txBody>
      </p:sp>
      <p:sp>
        <p:nvSpPr>
          <p:cNvPr id="5" name="Footer Placeholder 4">
            <a:extLst>
              <a:ext uri="{FF2B5EF4-FFF2-40B4-BE49-F238E27FC236}">
                <a16:creationId xmlns:a16="http://schemas.microsoft.com/office/drawing/2014/main" id="{8A82273A-FDDF-F159-D5C2-CA00975C4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RAG eval</a:t>
            </a:r>
          </a:p>
        </p:txBody>
      </p:sp>
      <p:sp>
        <p:nvSpPr>
          <p:cNvPr id="6" name="Slide Number Placeholder 5">
            <a:extLst>
              <a:ext uri="{FF2B5EF4-FFF2-40B4-BE49-F238E27FC236}">
                <a16:creationId xmlns:a16="http://schemas.microsoft.com/office/drawing/2014/main" id="{1456ED65-9245-A3F8-00BE-A76BE00FD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49A97-DD44-2343-A5EC-700E0D6A86C6}" type="slidenum">
              <a:rPr lang="en-US" smtClean="0"/>
              <a:t>‹#›</a:t>
            </a:fld>
            <a:endParaRPr lang="en-US"/>
          </a:p>
        </p:txBody>
      </p:sp>
    </p:spTree>
    <p:extLst>
      <p:ext uri="{BB962C8B-B14F-4D97-AF65-F5344CB8AC3E}">
        <p14:creationId xmlns:p14="http://schemas.microsoft.com/office/powerpoint/2010/main" val="2236543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chunkviz.up.railway.ap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hyperlink" Target="https://huggingface.co/spaces/mteb/leaderboard"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rulens.org/trulens_eval/getting_started/core_concepts/rag_triad/"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confident-ai.com/docs/getting-started" TargetMode="External"/><Relationship Id="rId2" Type="http://schemas.openxmlformats.org/officeDocument/2006/relationships/hyperlink" Target="https://docs.ragas.io/en/stable/" TargetMode="External"/><Relationship Id="rId1" Type="http://schemas.openxmlformats.org/officeDocument/2006/relationships/slideLayout" Target="../slideLayouts/slideLayout2.xml"/><Relationship Id="rId5" Type="http://schemas.openxmlformats.org/officeDocument/2006/relationships/hyperlink" Target="https://huggingface.co/learn/cookbook/en/rag_evaluation" TargetMode="External"/><Relationship Id="rId4" Type="http://schemas.openxmlformats.org/officeDocument/2006/relationships/hyperlink" Target="https://github.com/truera/trulens"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pinecone.io/learn/series/vector-databases-in-production-for-busy-engineers/rag-evaluation/#Determining-which-RAG-evaluation-framework-is-right-for-you"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www.pinecone.io/learn/series/vector-databases-in-production-for-busy-engineers/rag-evaluation/#Determining-which-RAG-evaluation-framework-is-right-for-you" TargetMode="External"/><Relationship Id="rId3" Type="http://schemas.openxmlformats.org/officeDocument/2006/relationships/hyperlink" Target="https://github.com/stanford-futuredata/ARES" TargetMode="External"/><Relationship Id="rId7" Type="http://schemas.openxmlformats.org/officeDocument/2006/relationships/hyperlink" Target="https://www.rungalileo.io/" TargetMode="External"/><Relationship Id="rId2" Type="http://schemas.openxmlformats.org/officeDocument/2006/relationships/hyperlink" Target="https://arize.com/" TargetMode="External"/><Relationship Id="rId1" Type="http://schemas.openxmlformats.org/officeDocument/2006/relationships/slideLayout" Target="../slideLayouts/slideLayout2.xml"/><Relationship Id="rId6" Type="http://schemas.openxmlformats.org/officeDocument/2006/relationships/hyperlink" Target="https://www.trulens.org/" TargetMode="External"/><Relationship Id="rId5" Type="http://schemas.openxmlformats.org/officeDocument/2006/relationships/hyperlink" Target="https://www.traceloop.com/" TargetMode="External"/><Relationship Id="rId4" Type="http://schemas.openxmlformats.org/officeDocument/2006/relationships/hyperlink" Target="https://docs.ragas.io/en/stab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iscounted_cumulative_gai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help.openai.com/en/articles/4936856-what-are-tokens-and-how-to-cou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632C-FDB4-0B58-C748-75F5E32FED8A}"/>
              </a:ext>
            </a:extLst>
          </p:cNvPr>
          <p:cNvSpPr>
            <a:spLocks noGrp="1"/>
          </p:cNvSpPr>
          <p:nvPr>
            <p:ph type="ctrTitle"/>
          </p:nvPr>
        </p:nvSpPr>
        <p:spPr/>
        <p:txBody>
          <a:bodyPr/>
          <a:lstStyle/>
          <a:p>
            <a:r>
              <a:rPr lang="en-US" dirty="0"/>
              <a:t>RAG system improvements &amp; evaluation</a:t>
            </a:r>
          </a:p>
        </p:txBody>
      </p:sp>
      <p:sp>
        <p:nvSpPr>
          <p:cNvPr id="3" name="Subtitle 2">
            <a:extLst>
              <a:ext uri="{FF2B5EF4-FFF2-40B4-BE49-F238E27FC236}">
                <a16:creationId xmlns:a16="http://schemas.microsoft.com/office/drawing/2014/main" id="{4487B1FD-A478-7465-76A5-6ED8C1BDE195}"/>
              </a:ext>
            </a:extLst>
          </p:cNvPr>
          <p:cNvSpPr>
            <a:spLocks noGrp="1"/>
          </p:cNvSpPr>
          <p:nvPr>
            <p:ph type="subTitle" idx="1"/>
          </p:nvPr>
        </p:nvSpPr>
        <p:spPr/>
        <p:txBody>
          <a:bodyPr/>
          <a:lstStyle/>
          <a:p>
            <a:endParaRPr lang="en-US" dirty="0"/>
          </a:p>
        </p:txBody>
      </p:sp>
      <p:sp>
        <p:nvSpPr>
          <p:cNvPr id="5" name="Date Placeholder 4">
            <a:extLst>
              <a:ext uri="{FF2B5EF4-FFF2-40B4-BE49-F238E27FC236}">
                <a16:creationId xmlns:a16="http://schemas.microsoft.com/office/drawing/2014/main" id="{09F5F987-D97F-1F39-364C-F5A0EEF36960}"/>
              </a:ext>
            </a:extLst>
          </p:cNvPr>
          <p:cNvSpPr>
            <a:spLocks noGrp="1"/>
          </p:cNvSpPr>
          <p:nvPr>
            <p:ph type="dt" sz="half" idx="10"/>
          </p:nvPr>
        </p:nvSpPr>
        <p:spPr/>
        <p:txBody>
          <a:bodyPr/>
          <a:lstStyle/>
          <a:p>
            <a:fld id="{722DA345-B017-B94D-9E0B-6ECECD8F5B9D}" type="datetime1">
              <a:rPr lang="en-US" smtClean="0"/>
              <a:t>10/29/24</a:t>
            </a:fld>
            <a:endParaRPr lang="en-US"/>
          </a:p>
        </p:txBody>
      </p:sp>
      <p:sp>
        <p:nvSpPr>
          <p:cNvPr id="6" name="Footer Placeholder 5">
            <a:extLst>
              <a:ext uri="{FF2B5EF4-FFF2-40B4-BE49-F238E27FC236}">
                <a16:creationId xmlns:a16="http://schemas.microsoft.com/office/drawing/2014/main" id="{AEAC0320-AFED-5996-14DB-DA0745EC9A08}"/>
              </a:ext>
            </a:extLst>
          </p:cNvPr>
          <p:cNvSpPr>
            <a:spLocks noGrp="1"/>
          </p:cNvSpPr>
          <p:nvPr>
            <p:ph type="ftr" sz="quarter" idx="11"/>
          </p:nvPr>
        </p:nvSpPr>
        <p:spPr/>
        <p:txBody>
          <a:bodyPr/>
          <a:lstStyle/>
          <a:p>
            <a:r>
              <a:rPr lang="en-US"/>
              <a:t>RAG eval</a:t>
            </a:r>
          </a:p>
        </p:txBody>
      </p:sp>
      <p:sp>
        <p:nvSpPr>
          <p:cNvPr id="7" name="Slide Number Placeholder 6">
            <a:extLst>
              <a:ext uri="{FF2B5EF4-FFF2-40B4-BE49-F238E27FC236}">
                <a16:creationId xmlns:a16="http://schemas.microsoft.com/office/drawing/2014/main" id="{6CE80EB2-B387-1A8E-8CC1-B253BE1A4A52}"/>
              </a:ext>
            </a:extLst>
          </p:cNvPr>
          <p:cNvSpPr>
            <a:spLocks noGrp="1"/>
          </p:cNvSpPr>
          <p:nvPr>
            <p:ph type="sldNum" sz="quarter" idx="12"/>
          </p:nvPr>
        </p:nvSpPr>
        <p:spPr/>
        <p:txBody>
          <a:bodyPr/>
          <a:lstStyle/>
          <a:p>
            <a:fld id="{15F49A97-DD44-2343-A5EC-700E0D6A86C6}" type="slidenum">
              <a:rPr lang="en-US" smtClean="0"/>
              <a:t>1</a:t>
            </a:fld>
            <a:endParaRPr lang="en-US"/>
          </a:p>
        </p:txBody>
      </p:sp>
    </p:spTree>
    <p:extLst>
      <p:ext uri="{BB962C8B-B14F-4D97-AF65-F5344CB8AC3E}">
        <p14:creationId xmlns:p14="http://schemas.microsoft.com/office/powerpoint/2010/main" val="3381327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B966061-9D24-28C2-8F49-3BBCFE1A09B8}"/>
              </a:ext>
            </a:extLst>
          </p:cNvPr>
          <p:cNvSpPr>
            <a:spLocks noGrp="1"/>
          </p:cNvSpPr>
          <p:nvPr>
            <p:ph type="title"/>
          </p:nvPr>
        </p:nvSpPr>
        <p:spPr/>
        <p:txBody>
          <a:bodyPr/>
          <a:lstStyle/>
          <a:p>
            <a:r>
              <a:rPr lang="en-US" dirty="0"/>
              <a:t>Examples</a:t>
            </a:r>
          </a:p>
        </p:txBody>
      </p:sp>
      <p:sp>
        <p:nvSpPr>
          <p:cNvPr id="2" name="Date Placeholder 1">
            <a:extLst>
              <a:ext uri="{FF2B5EF4-FFF2-40B4-BE49-F238E27FC236}">
                <a16:creationId xmlns:a16="http://schemas.microsoft.com/office/drawing/2014/main" id="{16BFCCAA-BD96-903A-FB33-60430372EF16}"/>
              </a:ext>
            </a:extLst>
          </p:cNvPr>
          <p:cNvSpPr>
            <a:spLocks noGrp="1"/>
          </p:cNvSpPr>
          <p:nvPr>
            <p:ph type="dt" sz="half" idx="10"/>
          </p:nvPr>
        </p:nvSpPr>
        <p:spPr/>
        <p:txBody>
          <a:bodyPr/>
          <a:lstStyle/>
          <a:p>
            <a:fld id="{E8D83E81-F49D-1C42-A2DF-41CD643E26D6}" type="datetime1">
              <a:rPr lang="en-US" smtClean="0"/>
              <a:t>10/29/24</a:t>
            </a:fld>
            <a:endParaRPr lang="en-US"/>
          </a:p>
        </p:txBody>
      </p:sp>
      <p:sp>
        <p:nvSpPr>
          <p:cNvPr id="3" name="Footer Placeholder 2">
            <a:extLst>
              <a:ext uri="{FF2B5EF4-FFF2-40B4-BE49-F238E27FC236}">
                <a16:creationId xmlns:a16="http://schemas.microsoft.com/office/drawing/2014/main" id="{DC30F82C-DAE8-06C3-145E-ABBDED2E05BB}"/>
              </a:ext>
            </a:extLst>
          </p:cNvPr>
          <p:cNvSpPr>
            <a:spLocks noGrp="1"/>
          </p:cNvSpPr>
          <p:nvPr>
            <p:ph type="ftr" sz="quarter" idx="11"/>
          </p:nvPr>
        </p:nvSpPr>
        <p:spPr/>
        <p:txBody>
          <a:bodyPr/>
          <a:lstStyle/>
          <a:p>
            <a:r>
              <a:rPr lang="en-US"/>
              <a:t>RAG eval</a:t>
            </a:r>
          </a:p>
        </p:txBody>
      </p:sp>
      <p:sp>
        <p:nvSpPr>
          <p:cNvPr id="4" name="Slide Number Placeholder 3">
            <a:extLst>
              <a:ext uri="{FF2B5EF4-FFF2-40B4-BE49-F238E27FC236}">
                <a16:creationId xmlns:a16="http://schemas.microsoft.com/office/drawing/2014/main" id="{93E10779-E3BC-CB61-5E56-0BB32F704DA7}"/>
              </a:ext>
            </a:extLst>
          </p:cNvPr>
          <p:cNvSpPr>
            <a:spLocks noGrp="1"/>
          </p:cNvSpPr>
          <p:nvPr>
            <p:ph type="sldNum" sz="quarter" idx="12"/>
          </p:nvPr>
        </p:nvSpPr>
        <p:spPr/>
        <p:txBody>
          <a:bodyPr/>
          <a:lstStyle/>
          <a:p>
            <a:fld id="{15F49A97-DD44-2343-A5EC-700E0D6A86C6}" type="slidenum">
              <a:rPr lang="en-US" smtClean="0"/>
              <a:t>10</a:t>
            </a:fld>
            <a:endParaRPr lang="en-US"/>
          </a:p>
        </p:txBody>
      </p:sp>
      <p:pic>
        <p:nvPicPr>
          <p:cNvPr id="6" name="Picture 5">
            <a:extLst>
              <a:ext uri="{FF2B5EF4-FFF2-40B4-BE49-F238E27FC236}">
                <a16:creationId xmlns:a16="http://schemas.microsoft.com/office/drawing/2014/main" id="{4744390B-7590-9171-EA50-D4EF663796B6}"/>
              </a:ext>
            </a:extLst>
          </p:cNvPr>
          <p:cNvPicPr>
            <a:picLocks noChangeAspect="1"/>
          </p:cNvPicPr>
          <p:nvPr/>
        </p:nvPicPr>
        <p:blipFill>
          <a:blip r:embed="rId2"/>
          <a:stretch>
            <a:fillRect/>
          </a:stretch>
        </p:blipFill>
        <p:spPr>
          <a:xfrm>
            <a:off x="50788" y="1793840"/>
            <a:ext cx="2931560" cy="280532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6443141-B54E-9AF0-5E10-2BB1D8750686}"/>
              </a:ext>
            </a:extLst>
          </p:cNvPr>
          <p:cNvPicPr>
            <a:picLocks noChangeAspect="1"/>
          </p:cNvPicPr>
          <p:nvPr/>
        </p:nvPicPr>
        <p:blipFill>
          <a:blip r:embed="rId3"/>
          <a:stretch>
            <a:fillRect/>
          </a:stretch>
        </p:blipFill>
        <p:spPr>
          <a:xfrm>
            <a:off x="8984910" y="1821140"/>
            <a:ext cx="3186071" cy="240682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5CB075B-4CD9-AB31-C395-4B9B9CF1983B}"/>
              </a:ext>
            </a:extLst>
          </p:cNvPr>
          <p:cNvPicPr>
            <a:picLocks noChangeAspect="1"/>
          </p:cNvPicPr>
          <p:nvPr/>
        </p:nvPicPr>
        <p:blipFill>
          <a:blip r:embed="rId4"/>
          <a:stretch>
            <a:fillRect/>
          </a:stretch>
        </p:blipFill>
        <p:spPr>
          <a:xfrm>
            <a:off x="5909145" y="1821141"/>
            <a:ext cx="3087667" cy="2954705"/>
          </a:xfrm>
          <a:prstGeom prst="rect">
            <a:avLst/>
          </a:prstGeom>
        </p:spPr>
      </p:pic>
      <p:pic>
        <p:nvPicPr>
          <p:cNvPr id="12" name="Picture 11">
            <a:extLst>
              <a:ext uri="{FF2B5EF4-FFF2-40B4-BE49-F238E27FC236}">
                <a16:creationId xmlns:a16="http://schemas.microsoft.com/office/drawing/2014/main" id="{B916B180-9F1E-DB89-C96D-CBB63F1E453F}"/>
              </a:ext>
            </a:extLst>
          </p:cNvPr>
          <p:cNvPicPr>
            <a:picLocks noChangeAspect="1"/>
          </p:cNvPicPr>
          <p:nvPr/>
        </p:nvPicPr>
        <p:blipFill>
          <a:blip r:embed="rId5"/>
          <a:stretch>
            <a:fillRect/>
          </a:stretch>
        </p:blipFill>
        <p:spPr>
          <a:xfrm>
            <a:off x="2894776" y="1793839"/>
            <a:ext cx="3087667" cy="2954705"/>
          </a:xfrm>
          <a:prstGeom prst="rect">
            <a:avLst/>
          </a:prstGeom>
        </p:spPr>
      </p:pic>
      <p:sp>
        <p:nvSpPr>
          <p:cNvPr id="15" name="TextBox 14">
            <a:extLst>
              <a:ext uri="{FF2B5EF4-FFF2-40B4-BE49-F238E27FC236}">
                <a16:creationId xmlns:a16="http://schemas.microsoft.com/office/drawing/2014/main" id="{A6FC59EA-98AA-87FE-03D4-68D8CD88C615}"/>
              </a:ext>
            </a:extLst>
          </p:cNvPr>
          <p:cNvSpPr txBox="1"/>
          <p:nvPr/>
        </p:nvSpPr>
        <p:spPr>
          <a:xfrm>
            <a:off x="446315" y="5381432"/>
            <a:ext cx="6096000" cy="369332"/>
          </a:xfrm>
          <a:prstGeom prst="rect">
            <a:avLst/>
          </a:prstGeom>
          <a:noFill/>
        </p:spPr>
        <p:txBody>
          <a:bodyPr wrap="square">
            <a:spAutoFit/>
          </a:bodyPr>
          <a:lstStyle/>
          <a:p>
            <a:r>
              <a:rPr lang="en-US" dirty="0">
                <a:hlinkClick r:id="rId6"/>
              </a:rPr>
              <a:t>https://</a:t>
            </a:r>
            <a:r>
              <a:rPr lang="en-US" dirty="0" err="1">
                <a:hlinkClick r:id="rId6"/>
              </a:rPr>
              <a:t>chunkviz.up.railway.app</a:t>
            </a:r>
            <a:r>
              <a:rPr lang="en-US" dirty="0">
                <a:hlinkClick r:id="rId6"/>
              </a:rPr>
              <a:t>/</a:t>
            </a:r>
            <a:endParaRPr lang="en-US" dirty="0"/>
          </a:p>
        </p:txBody>
      </p:sp>
    </p:spTree>
    <p:extLst>
      <p:ext uri="{BB962C8B-B14F-4D97-AF65-F5344CB8AC3E}">
        <p14:creationId xmlns:p14="http://schemas.microsoft.com/office/powerpoint/2010/main" val="7430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F5739119-D7F5-4E1B-1D20-F1C29D5F789A}"/>
              </a:ext>
            </a:extLst>
          </p:cNvPr>
          <p:cNvPicPr>
            <a:picLocks noChangeAspect="1"/>
          </p:cNvPicPr>
          <p:nvPr/>
        </p:nvPicPr>
        <p:blipFill rotWithShape="1">
          <a:blip r:embed="rId2"/>
          <a:srcRect t="66700" b="12139"/>
          <a:stretch/>
        </p:blipFill>
        <p:spPr>
          <a:xfrm>
            <a:off x="5975586" y="4680857"/>
            <a:ext cx="6216414" cy="62686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6A4E19-FC28-807E-3E39-80DA3B62732C}"/>
              </a:ext>
            </a:extLst>
          </p:cNvPr>
          <p:cNvPicPr>
            <a:picLocks noChangeAspect="1"/>
          </p:cNvPicPr>
          <p:nvPr/>
        </p:nvPicPr>
        <p:blipFill>
          <a:blip r:embed="rId3"/>
          <a:stretch>
            <a:fillRect/>
          </a:stretch>
        </p:blipFill>
        <p:spPr>
          <a:xfrm>
            <a:off x="5975586" y="1507571"/>
            <a:ext cx="6178618" cy="29443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9B98C3C-3458-1185-CFF3-45BFF1F27ACA}"/>
              </a:ext>
            </a:extLst>
          </p:cNvPr>
          <p:cNvPicPr>
            <a:picLocks noChangeAspect="1"/>
          </p:cNvPicPr>
          <p:nvPr/>
        </p:nvPicPr>
        <p:blipFill>
          <a:blip r:embed="rId4"/>
          <a:stretch>
            <a:fillRect/>
          </a:stretch>
        </p:blipFill>
        <p:spPr>
          <a:xfrm>
            <a:off x="308755" y="1507571"/>
            <a:ext cx="5467895" cy="2893543"/>
          </a:xfrm>
          <a:prstGeom prst="rect">
            <a:avLst/>
          </a:prstGeom>
        </p:spPr>
      </p:pic>
      <p:sp>
        <p:nvSpPr>
          <p:cNvPr id="10" name="Title 9">
            <a:extLst>
              <a:ext uri="{FF2B5EF4-FFF2-40B4-BE49-F238E27FC236}">
                <a16:creationId xmlns:a16="http://schemas.microsoft.com/office/drawing/2014/main" id="{749FF2B7-6021-E083-0E93-260EBFD2106E}"/>
              </a:ext>
            </a:extLst>
          </p:cNvPr>
          <p:cNvSpPr>
            <a:spLocks noGrp="1"/>
          </p:cNvSpPr>
          <p:nvPr>
            <p:ph type="title"/>
          </p:nvPr>
        </p:nvSpPr>
        <p:spPr/>
        <p:txBody>
          <a:bodyPr/>
          <a:lstStyle/>
          <a:p>
            <a:r>
              <a:rPr lang="en-US" dirty="0"/>
              <a:t>Embedding models Performances</a:t>
            </a:r>
          </a:p>
        </p:txBody>
      </p:sp>
      <p:sp>
        <p:nvSpPr>
          <p:cNvPr id="11" name="TextBox 10">
            <a:extLst>
              <a:ext uri="{FF2B5EF4-FFF2-40B4-BE49-F238E27FC236}">
                <a16:creationId xmlns:a16="http://schemas.microsoft.com/office/drawing/2014/main" id="{BBBED969-54FA-5A8E-6E88-9BF27C8169DD}"/>
              </a:ext>
            </a:extLst>
          </p:cNvPr>
          <p:cNvSpPr txBox="1"/>
          <p:nvPr/>
        </p:nvSpPr>
        <p:spPr>
          <a:xfrm>
            <a:off x="6096000" y="5536640"/>
            <a:ext cx="4853636" cy="646331"/>
          </a:xfrm>
          <a:prstGeom prst="rect">
            <a:avLst/>
          </a:prstGeom>
          <a:noFill/>
        </p:spPr>
        <p:txBody>
          <a:bodyPr wrap="none" rtlCol="0">
            <a:spAutoFit/>
          </a:bodyPr>
          <a:lstStyle/>
          <a:p>
            <a:r>
              <a:rPr lang="en-US" dirty="0"/>
              <a:t>Source: </a:t>
            </a:r>
            <a:r>
              <a:rPr lang="en-US" dirty="0" err="1"/>
              <a:t>HugginFace</a:t>
            </a:r>
            <a:endParaRPr lang="en-US" dirty="0"/>
          </a:p>
          <a:p>
            <a:r>
              <a:rPr lang="en-US" dirty="0">
                <a:hlinkClick r:id="rId5"/>
              </a:rPr>
              <a:t>https://</a:t>
            </a:r>
            <a:r>
              <a:rPr lang="en-US" dirty="0" err="1">
                <a:hlinkClick r:id="rId5"/>
              </a:rPr>
              <a:t>huggingface.co</a:t>
            </a:r>
            <a:r>
              <a:rPr lang="en-US" dirty="0">
                <a:hlinkClick r:id="rId5"/>
              </a:rPr>
              <a:t>/spaces/</a:t>
            </a:r>
            <a:r>
              <a:rPr lang="en-US" dirty="0" err="1">
                <a:hlinkClick r:id="rId5"/>
              </a:rPr>
              <a:t>mteb</a:t>
            </a:r>
            <a:r>
              <a:rPr lang="en-US" dirty="0">
                <a:hlinkClick r:id="rId5"/>
              </a:rPr>
              <a:t>/leaderboard</a:t>
            </a:r>
            <a:endParaRPr lang="en-US" dirty="0"/>
          </a:p>
        </p:txBody>
      </p:sp>
      <p:sp>
        <p:nvSpPr>
          <p:cNvPr id="12" name="Rectangle 11">
            <a:extLst>
              <a:ext uri="{FF2B5EF4-FFF2-40B4-BE49-F238E27FC236}">
                <a16:creationId xmlns:a16="http://schemas.microsoft.com/office/drawing/2014/main" id="{FE8624FF-FD8E-4028-5FA9-4C98CC6F94FE}"/>
              </a:ext>
            </a:extLst>
          </p:cNvPr>
          <p:cNvSpPr/>
          <p:nvPr/>
        </p:nvSpPr>
        <p:spPr>
          <a:xfrm>
            <a:off x="5975586" y="4825500"/>
            <a:ext cx="6129437" cy="168281"/>
          </a:xfrm>
          <a:prstGeom prst="rect">
            <a:avLst/>
          </a:prstGeom>
          <a:solidFill>
            <a:srgbClr val="FFFF00">
              <a:alpha val="1624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8F043AD1-0BB3-0425-089A-035F032FA028}"/>
              </a:ext>
            </a:extLst>
          </p:cNvPr>
          <p:cNvSpPr>
            <a:spLocks noGrp="1"/>
          </p:cNvSpPr>
          <p:nvPr>
            <p:ph type="dt" sz="half" idx="10"/>
          </p:nvPr>
        </p:nvSpPr>
        <p:spPr/>
        <p:txBody>
          <a:bodyPr/>
          <a:lstStyle/>
          <a:p>
            <a:fld id="{EFC64817-F771-DD42-AAEA-E696B4381763}" type="datetime1">
              <a:rPr lang="en-US" smtClean="0"/>
              <a:t>10/29/24</a:t>
            </a:fld>
            <a:endParaRPr lang="en-US"/>
          </a:p>
        </p:txBody>
      </p:sp>
      <p:sp>
        <p:nvSpPr>
          <p:cNvPr id="14" name="Footer Placeholder 13">
            <a:extLst>
              <a:ext uri="{FF2B5EF4-FFF2-40B4-BE49-F238E27FC236}">
                <a16:creationId xmlns:a16="http://schemas.microsoft.com/office/drawing/2014/main" id="{BECDF5EE-4279-A46D-27D0-68E41FC1866E}"/>
              </a:ext>
            </a:extLst>
          </p:cNvPr>
          <p:cNvSpPr>
            <a:spLocks noGrp="1"/>
          </p:cNvSpPr>
          <p:nvPr>
            <p:ph type="ftr" sz="quarter" idx="11"/>
          </p:nvPr>
        </p:nvSpPr>
        <p:spPr/>
        <p:txBody>
          <a:bodyPr/>
          <a:lstStyle/>
          <a:p>
            <a:r>
              <a:rPr lang="en-US"/>
              <a:t>RAG eval</a:t>
            </a:r>
          </a:p>
        </p:txBody>
      </p:sp>
      <p:sp>
        <p:nvSpPr>
          <p:cNvPr id="15" name="Slide Number Placeholder 14">
            <a:extLst>
              <a:ext uri="{FF2B5EF4-FFF2-40B4-BE49-F238E27FC236}">
                <a16:creationId xmlns:a16="http://schemas.microsoft.com/office/drawing/2014/main" id="{7C691E27-8701-BEAA-307E-BC3BFAB7BC02}"/>
              </a:ext>
            </a:extLst>
          </p:cNvPr>
          <p:cNvSpPr>
            <a:spLocks noGrp="1"/>
          </p:cNvSpPr>
          <p:nvPr>
            <p:ph type="sldNum" sz="quarter" idx="12"/>
          </p:nvPr>
        </p:nvSpPr>
        <p:spPr/>
        <p:txBody>
          <a:bodyPr/>
          <a:lstStyle/>
          <a:p>
            <a:fld id="{15F49A97-DD44-2343-A5EC-700E0D6A86C6}" type="slidenum">
              <a:rPr lang="en-US" smtClean="0"/>
              <a:t>11</a:t>
            </a:fld>
            <a:endParaRPr lang="en-US"/>
          </a:p>
        </p:txBody>
      </p:sp>
    </p:spTree>
    <p:extLst>
      <p:ext uri="{BB962C8B-B14F-4D97-AF65-F5344CB8AC3E}">
        <p14:creationId xmlns:p14="http://schemas.microsoft.com/office/powerpoint/2010/main" val="47417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C9E9-2DD2-F892-CE60-B2EB6D44E33C}"/>
              </a:ext>
            </a:extLst>
          </p:cNvPr>
          <p:cNvSpPr>
            <a:spLocks noGrp="1"/>
          </p:cNvSpPr>
          <p:nvPr>
            <p:ph type="title"/>
          </p:nvPr>
        </p:nvSpPr>
        <p:spPr/>
        <p:txBody>
          <a:bodyPr/>
          <a:lstStyle/>
          <a:p>
            <a:r>
              <a:rPr lang="en-US" dirty="0"/>
              <a:t>Retrieval and Overall Response evaluation</a:t>
            </a:r>
          </a:p>
        </p:txBody>
      </p:sp>
      <p:sp>
        <p:nvSpPr>
          <p:cNvPr id="10" name="Date Placeholder 9">
            <a:extLst>
              <a:ext uri="{FF2B5EF4-FFF2-40B4-BE49-F238E27FC236}">
                <a16:creationId xmlns:a16="http://schemas.microsoft.com/office/drawing/2014/main" id="{81CE55F5-FBFC-EACA-6F6B-36266B59AFEB}"/>
              </a:ext>
            </a:extLst>
          </p:cNvPr>
          <p:cNvSpPr>
            <a:spLocks noGrp="1"/>
          </p:cNvSpPr>
          <p:nvPr>
            <p:ph type="dt" sz="half" idx="10"/>
          </p:nvPr>
        </p:nvSpPr>
        <p:spPr/>
        <p:txBody>
          <a:bodyPr/>
          <a:lstStyle/>
          <a:p>
            <a:fld id="{1880691C-C906-4140-8015-A8ECD5F0736C}" type="datetime1">
              <a:rPr lang="en-US" smtClean="0"/>
              <a:t>10/29/24</a:t>
            </a:fld>
            <a:endParaRPr lang="en-US"/>
          </a:p>
        </p:txBody>
      </p:sp>
      <p:sp>
        <p:nvSpPr>
          <p:cNvPr id="11" name="Footer Placeholder 10">
            <a:extLst>
              <a:ext uri="{FF2B5EF4-FFF2-40B4-BE49-F238E27FC236}">
                <a16:creationId xmlns:a16="http://schemas.microsoft.com/office/drawing/2014/main" id="{9CD3CA81-E30A-69C4-C936-9F583E10917A}"/>
              </a:ext>
            </a:extLst>
          </p:cNvPr>
          <p:cNvSpPr>
            <a:spLocks noGrp="1"/>
          </p:cNvSpPr>
          <p:nvPr>
            <p:ph type="ftr" sz="quarter" idx="11"/>
          </p:nvPr>
        </p:nvSpPr>
        <p:spPr/>
        <p:txBody>
          <a:bodyPr/>
          <a:lstStyle/>
          <a:p>
            <a:r>
              <a:rPr lang="en-US"/>
              <a:t>RAG eval</a:t>
            </a:r>
          </a:p>
        </p:txBody>
      </p:sp>
      <p:sp>
        <p:nvSpPr>
          <p:cNvPr id="12" name="Slide Number Placeholder 11">
            <a:extLst>
              <a:ext uri="{FF2B5EF4-FFF2-40B4-BE49-F238E27FC236}">
                <a16:creationId xmlns:a16="http://schemas.microsoft.com/office/drawing/2014/main" id="{D1E5EA18-6333-8D0A-D431-ECBC54BB6DA8}"/>
              </a:ext>
            </a:extLst>
          </p:cNvPr>
          <p:cNvSpPr>
            <a:spLocks noGrp="1"/>
          </p:cNvSpPr>
          <p:nvPr>
            <p:ph type="sldNum" sz="quarter" idx="12"/>
          </p:nvPr>
        </p:nvSpPr>
        <p:spPr/>
        <p:txBody>
          <a:bodyPr/>
          <a:lstStyle/>
          <a:p>
            <a:fld id="{15F49A97-DD44-2343-A5EC-700E0D6A86C6}" type="slidenum">
              <a:rPr lang="en-US" smtClean="0"/>
              <a:t>12</a:t>
            </a:fld>
            <a:endParaRPr lang="en-US"/>
          </a:p>
        </p:txBody>
      </p:sp>
      <p:grpSp>
        <p:nvGrpSpPr>
          <p:cNvPr id="7" name="Group 6">
            <a:extLst>
              <a:ext uri="{FF2B5EF4-FFF2-40B4-BE49-F238E27FC236}">
                <a16:creationId xmlns:a16="http://schemas.microsoft.com/office/drawing/2014/main" id="{EF7E09AE-B037-761A-9000-98C4A15278BA}"/>
              </a:ext>
            </a:extLst>
          </p:cNvPr>
          <p:cNvGrpSpPr/>
          <p:nvPr/>
        </p:nvGrpSpPr>
        <p:grpSpPr>
          <a:xfrm>
            <a:off x="250496" y="1545741"/>
            <a:ext cx="6433333" cy="2928288"/>
            <a:chOff x="250496" y="1545741"/>
            <a:chExt cx="6783741" cy="3084218"/>
          </a:xfrm>
        </p:grpSpPr>
        <p:pic>
          <p:nvPicPr>
            <p:cNvPr id="9" name="Picture 8" descr="A diagram of a software process&#10;&#10;Description automatically generated">
              <a:extLst>
                <a:ext uri="{FF2B5EF4-FFF2-40B4-BE49-F238E27FC236}">
                  <a16:creationId xmlns:a16="http://schemas.microsoft.com/office/drawing/2014/main" id="{97BAD292-5EFC-1874-61B8-A0A42A4EA394}"/>
                </a:ext>
              </a:extLst>
            </p:cNvPr>
            <p:cNvPicPr>
              <a:picLocks noChangeAspect="1"/>
            </p:cNvPicPr>
            <p:nvPr/>
          </p:nvPicPr>
          <p:blipFill rotWithShape="1">
            <a:blip r:embed="rId2"/>
            <a:srcRect b="3955"/>
            <a:stretch/>
          </p:blipFill>
          <p:spPr>
            <a:xfrm>
              <a:off x="250496" y="1545741"/>
              <a:ext cx="6783741" cy="2950060"/>
            </a:xfrm>
            <a:prstGeom prst="rect">
              <a:avLst/>
            </a:prstGeom>
          </p:spPr>
        </p:pic>
        <p:sp>
          <p:nvSpPr>
            <p:cNvPr id="13" name="Rectangle 12">
              <a:extLst>
                <a:ext uri="{FF2B5EF4-FFF2-40B4-BE49-F238E27FC236}">
                  <a16:creationId xmlns:a16="http://schemas.microsoft.com/office/drawing/2014/main" id="{41C705DF-DEA4-20BA-D972-05C17D8A10A6}"/>
                </a:ext>
              </a:extLst>
            </p:cNvPr>
            <p:cNvSpPr/>
            <p:nvPr/>
          </p:nvSpPr>
          <p:spPr>
            <a:xfrm>
              <a:off x="2046514" y="4452257"/>
              <a:ext cx="827315" cy="17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ounded Rectangle 2">
            <a:extLst>
              <a:ext uri="{FF2B5EF4-FFF2-40B4-BE49-F238E27FC236}">
                <a16:creationId xmlns:a16="http://schemas.microsoft.com/office/drawing/2014/main" id="{20944494-07C5-4CA5-1D8F-1A5A1A16ACBA}"/>
              </a:ext>
            </a:extLst>
          </p:cNvPr>
          <p:cNvSpPr/>
          <p:nvPr/>
        </p:nvSpPr>
        <p:spPr>
          <a:xfrm>
            <a:off x="1981852" y="1545740"/>
            <a:ext cx="663377" cy="2024775"/>
          </a:xfrm>
          <a:prstGeom prst="round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3E2D0DCF-BB2C-DB7A-86A5-A76CFA03C8A5}"/>
              </a:ext>
            </a:extLst>
          </p:cNvPr>
          <p:cNvSpPr/>
          <p:nvPr/>
        </p:nvSpPr>
        <p:spPr>
          <a:xfrm>
            <a:off x="2656114" y="1545741"/>
            <a:ext cx="783772" cy="805573"/>
          </a:xfrm>
          <a:prstGeom prst="round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2EC3C202-DD05-BA17-A31F-56D3CF4D0C36}"/>
              </a:ext>
            </a:extLst>
          </p:cNvPr>
          <p:cNvSpPr/>
          <p:nvPr/>
        </p:nvSpPr>
        <p:spPr>
          <a:xfrm>
            <a:off x="3439885" y="1545740"/>
            <a:ext cx="2824931" cy="805574"/>
          </a:xfrm>
          <a:prstGeom prst="round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657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974C-FC61-C604-6262-1D1303CE8B54}"/>
              </a:ext>
            </a:extLst>
          </p:cNvPr>
          <p:cNvSpPr>
            <a:spLocks noGrp="1"/>
          </p:cNvSpPr>
          <p:nvPr>
            <p:ph type="title"/>
          </p:nvPr>
        </p:nvSpPr>
        <p:spPr/>
        <p:txBody>
          <a:bodyPr/>
          <a:lstStyle/>
          <a:p>
            <a:r>
              <a:rPr lang="en-US" dirty="0"/>
              <a:t>Metrics: TRIAD framework</a:t>
            </a:r>
          </a:p>
        </p:txBody>
      </p:sp>
      <p:sp>
        <p:nvSpPr>
          <p:cNvPr id="3" name="Date Placeholder 2">
            <a:extLst>
              <a:ext uri="{FF2B5EF4-FFF2-40B4-BE49-F238E27FC236}">
                <a16:creationId xmlns:a16="http://schemas.microsoft.com/office/drawing/2014/main" id="{99A64B73-2782-1717-0221-A070FB7F6F59}"/>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7D338952-9290-59E8-6A21-5A0B15CB5442}"/>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AC304F1D-EC78-125E-2AC8-90026C54A08F}"/>
              </a:ext>
            </a:extLst>
          </p:cNvPr>
          <p:cNvSpPr>
            <a:spLocks noGrp="1"/>
          </p:cNvSpPr>
          <p:nvPr>
            <p:ph type="sldNum" sz="quarter" idx="12"/>
          </p:nvPr>
        </p:nvSpPr>
        <p:spPr/>
        <p:txBody>
          <a:bodyPr/>
          <a:lstStyle/>
          <a:p>
            <a:fld id="{15F49A97-DD44-2343-A5EC-700E0D6A86C6}" type="slidenum">
              <a:rPr lang="en-US" smtClean="0"/>
              <a:t>13</a:t>
            </a:fld>
            <a:endParaRPr lang="en-US"/>
          </a:p>
        </p:txBody>
      </p:sp>
      <p:pic>
        <p:nvPicPr>
          <p:cNvPr id="7" name="Picture 6">
            <a:extLst>
              <a:ext uri="{FF2B5EF4-FFF2-40B4-BE49-F238E27FC236}">
                <a16:creationId xmlns:a16="http://schemas.microsoft.com/office/drawing/2014/main" id="{7D9C41B2-CB74-5EC7-399E-147E8008C484}"/>
              </a:ext>
            </a:extLst>
          </p:cNvPr>
          <p:cNvPicPr>
            <a:picLocks noChangeAspect="1"/>
          </p:cNvPicPr>
          <p:nvPr/>
        </p:nvPicPr>
        <p:blipFill>
          <a:blip r:embed="rId2"/>
          <a:stretch>
            <a:fillRect/>
          </a:stretch>
        </p:blipFill>
        <p:spPr>
          <a:xfrm>
            <a:off x="512610" y="1418547"/>
            <a:ext cx="6137580" cy="3509928"/>
          </a:xfrm>
          <a:prstGeom prst="rect">
            <a:avLst/>
          </a:prstGeom>
        </p:spPr>
      </p:pic>
      <p:sp>
        <p:nvSpPr>
          <p:cNvPr id="8" name="TextBox 7">
            <a:extLst>
              <a:ext uri="{FF2B5EF4-FFF2-40B4-BE49-F238E27FC236}">
                <a16:creationId xmlns:a16="http://schemas.microsoft.com/office/drawing/2014/main" id="{F2A2E379-5D08-9E0B-62D4-4894EDED6141}"/>
              </a:ext>
            </a:extLst>
          </p:cNvPr>
          <p:cNvSpPr txBox="1"/>
          <p:nvPr/>
        </p:nvSpPr>
        <p:spPr>
          <a:xfrm>
            <a:off x="6656805" y="1345863"/>
            <a:ext cx="5230395"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Context Relevance</a:t>
            </a:r>
            <a:r>
              <a:rPr lang="en-US" dirty="0"/>
              <a:t>: This component evaluates the </a:t>
            </a:r>
            <a:r>
              <a:rPr lang="en-US" b="1" dirty="0">
                <a:solidFill>
                  <a:srgbClr val="0070C0"/>
                </a:solidFill>
              </a:rPr>
              <a:t>retrieval part </a:t>
            </a:r>
            <a:r>
              <a:rPr lang="en-US" dirty="0"/>
              <a:t>of the RAG system. It evaluates how accurately the documents were retrieved from the large dataset. Metrics like precision, recall, MRR, and MAP are used here.</a:t>
            </a:r>
          </a:p>
          <a:p>
            <a:pPr marL="285750" indent="-285750">
              <a:buFont typeface="Arial" panose="020B0604020202020204" pitchFamily="34" charset="0"/>
              <a:buChar char="•"/>
            </a:pPr>
            <a:r>
              <a:rPr lang="en-US" b="1" dirty="0"/>
              <a:t>Faithfulness (</a:t>
            </a:r>
            <a:r>
              <a:rPr lang="en-US" b="1" dirty="0" err="1"/>
              <a:t>Groundedness</a:t>
            </a:r>
            <a:r>
              <a:rPr lang="en-US" b="1" dirty="0"/>
              <a:t>)</a:t>
            </a:r>
            <a:r>
              <a:rPr lang="en-US" dirty="0"/>
              <a:t>: This component falls under the </a:t>
            </a:r>
            <a:r>
              <a:rPr lang="en-US" b="1" dirty="0">
                <a:solidFill>
                  <a:srgbClr val="C00000"/>
                </a:solidFill>
              </a:rPr>
              <a:t>Response evaluation</a:t>
            </a:r>
            <a:r>
              <a:rPr lang="en-US" dirty="0"/>
              <a:t>. It checks if the generated response is factually accurate and grounded in the retrieved documents. Methods such as human evaluation, automated fact-checking tools, and consistency checks are used to assess faithfulness.</a:t>
            </a:r>
          </a:p>
          <a:p>
            <a:pPr marL="285750" indent="-285750">
              <a:buFont typeface="Arial" panose="020B0604020202020204" pitchFamily="34" charset="0"/>
              <a:buChar char="•"/>
            </a:pPr>
            <a:r>
              <a:rPr lang="en-US" b="1" dirty="0"/>
              <a:t>Answer Relevance</a:t>
            </a:r>
            <a:r>
              <a:rPr lang="en-US" dirty="0"/>
              <a:t>: This is also part of the </a:t>
            </a:r>
            <a:r>
              <a:rPr lang="en-US" b="1" dirty="0">
                <a:solidFill>
                  <a:srgbClr val="C00000"/>
                </a:solidFill>
              </a:rPr>
              <a:t>Response Evaluation</a:t>
            </a:r>
            <a:r>
              <a:rPr lang="en-US" dirty="0"/>
              <a:t>. It measures how well the generated response addresses the user's query and provides useful information. Metrics like BLEU, ROUGE, METEOR, and embedding-based evaluations are used.</a:t>
            </a:r>
          </a:p>
          <a:p>
            <a:endParaRPr lang="en-US" dirty="0"/>
          </a:p>
        </p:txBody>
      </p:sp>
      <p:sp>
        <p:nvSpPr>
          <p:cNvPr id="11" name="TextBox 10">
            <a:extLst>
              <a:ext uri="{FF2B5EF4-FFF2-40B4-BE49-F238E27FC236}">
                <a16:creationId xmlns:a16="http://schemas.microsoft.com/office/drawing/2014/main" id="{9DE2B28D-098C-28C8-2A7B-DE33549AC67A}"/>
              </a:ext>
            </a:extLst>
          </p:cNvPr>
          <p:cNvSpPr txBox="1"/>
          <p:nvPr/>
        </p:nvSpPr>
        <p:spPr>
          <a:xfrm>
            <a:off x="505995" y="4609201"/>
            <a:ext cx="6057171" cy="307777"/>
          </a:xfrm>
          <a:prstGeom prst="rect">
            <a:avLst/>
          </a:prstGeom>
          <a:noFill/>
        </p:spPr>
        <p:txBody>
          <a:bodyPr wrap="none" rtlCol="0">
            <a:spAutoFit/>
          </a:bodyPr>
          <a:lstStyle/>
          <a:p>
            <a:r>
              <a:rPr lang="en-US" sz="1400" dirty="0">
                <a:hlinkClick r:id="rId3"/>
              </a:rPr>
              <a:t>https://</a:t>
            </a:r>
            <a:r>
              <a:rPr lang="en-US" sz="1400" dirty="0" err="1">
                <a:hlinkClick r:id="rId3"/>
              </a:rPr>
              <a:t>www.trulens.org</a:t>
            </a:r>
            <a:r>
              <a:rPr lang="en-US" sz="1400" dirty="0">
                <a:hlinkClick r:id="rId3"/>
              </a:rPr>
              <a:t>/</a:t>
            </a:r>
            <a:r>
              <a:rPr lang="en-US" sz="1400" dirty="0" err="1">
                <a:hlinkClick r:id="rId3"/>
              </a:rPr>
              <a:t>trulens_eval</a:t>
            </a:r>
            <a:r>
              <a:rPr lang="en-US" sz="1400" dirty="0">
                <a:hlinkClick r:id="rId3"/>
              </a:rPr>
              <a:t>/</a:t>
            </a:r>
            <a:r>
              <a:rPr lang="en-US" sz="1400" dirty="0" err="1">
                <a:hlinkClick r:id="rId3"/>
              </a:rPr>
              <a:t>getting_started</a:t>
            </a:r>
            <a:r>
              <a:rPr lang="en-US" sz="1400" dirty="0">
                <a:hlinkClick r:id="rId3"/>
              </a:rPr>
              <a:t>/</a:t>
            </a:r>
            <a:r>
              <a:rPr lang="en-US" sz="1400" dirty="0" err="1">
                <a:hlinkClick r:id="rId3"/>
              </a:rPr>
              <a:t>core_concepts</a:t>
            </a:r>
            <a:r>
              <a:rPr lang="en-US" sz="1400" dirty="0">
                <a:hlinkClick r:id="rId3"/>
              </a:rPr>
              <a:t>/</a:t>
            </a:r>
            <a:r>
              <a:rPr lang="en-US" sz="1400" dirty="0" err="1">
                <a:hlinkClick r:id="rId3"/>
              </a:rPr>
              <a:t>rag_triad</a:t>
            </a:r>
            <a:r>
              <a:rPr lang="en-US" sz="1400" dirty="0">
                <a:hlinkClick r:id="rId3"/>
              </a:rPr>
              <a:t>/</a:t>
            </a:r>
            <a:endParaRPr lang="en-US" sz="1400" dirty="0"/>
          </a:p>
        </p:txBody>
      </p:sp>
    </p:spTree>
    <p:extLst>
      <p:ext uri="{BB962C8B-B14F-4D97-AF65-F5344CB8AC3E}">
        <p14:creationId xmlns:p14="http://schemas.microsoft.com/office/powerpoint/2010/main" val="198678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A03-8155-428B-6F8E-62948CCE194E}"/>
              </a:ext>
            </a:extLst>
          </p:cNvPr>
          <p:cNvSpPr>
            <a:spLocks noGrp="1"/>
          </p:cNvSpPr>
          <p:nvPr>
            <p:ph type="title"/>
          </p:nvPr>
        </p:nvSpPr>
        <p:spPr/>
        <p:txBody>
          <a:bodyPr/>
          <a:lstStyle/>
          <a:p>
            <a:r>
              <a:rPr lang="en-US" dirty="0"/>
              <a:t>Metrics for RAG</a:t>
            </a:r>
          </a:p>
        </p:txBody>
      </p:sp>
      <p:sp>
        <p:nvSpPr>
          <p:cNvPr id="3" name="Date Placeholder 2">
            <a:extLst>
              <a:ext uri="{FF2B5EF4-FFF2-40B4-BE49-F238E27FC236}">
                <a16:creationId xmlns:a16="http://schemas.microsoft.com/office/drawing/2014/main" id="{96C4176B-F651-17E5-AA6B-B2269F1CC179}"/>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88444D60-28AA-6760-BB25-0BEFF95FDF44}"/>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EAA0AEF9-02DE-1E9A-EAC5-2DBAAD9B439F}"/>
              </a:ext>
            </a:extLst>
          </p:cNvPr>
          <p:cNvSpPr>
            <a:spLocks noGrp="1"/>
          </p:cNvSpPr>
          <p:nvPr>
            <p:ph type="sldNum" sz="quarter" idx="12"/>
          </p:nvPr>
        </p:nvSpPr>
        <p:spPr/>
        <p:txBody>
          <a:bodyPr/>
          <a:lstStyle/>
          <a:p>
            <a:fld id="{15F49A97-DD44-2343-A5EC-700E0D6A86C6}" type="slidenum">
              <a:rPr lang="en-US" smtClean="0"/>
              <a:t>14</a:t>
            </a:fld>
            <a:endParaRPr lang="en-US"/>
          </a:p>
        </p:txBody>
      </p:sp>
      <p:graphicFrame>
        <p:nvGraphicFramePr>
          <p:cNvPr id="6" name="Table 6">
            <a:extLst>
              <a:ext uri="{FF2B5EF4-FFF2-40B4-BE49-F238E27FC236}">
                <a16:creationId xmlns:a16="http://schemas.microsoft.com/office/drawing/2014/main" id="{551466EB-AC68-F0A4-41C9-81F67D994F96}"/>
              </a:ext>
            </a:extLst>
          </p:cNvPr>
          <p:cNvGraphicFramePr>
            <a:graphicFrameLocks noGrp="1"/>
          </p:cNvGraphicFramePr>
          <p:nvPr/>
        </p:nvGraphicFramePr>
        <p:xfrm>
          <a:off x="597836" y="1572552"/>
          <a:ext cx="11298990" cy="4211320"/>
        </p:xfrm>
        <a:graphic>
          <a:graphicData uri="http://schemas.openxmlformats.org/drawingml/2006/table">
            <a:tbl>
              <a:tblPr firstRow="1" bandRow="1">
                <a:tableStyleId>{5C22544A-7EE6-4342-B048-85BDC9FD1C3A}</a:tableStyleId>
              </a:tblPr>
              <a:tblGrid>
                <a:gridCol w="1837356">
                  <a:extLst>
                    <a:ext uri="{9D8B030D-6E8A-4147-A177-3AD203B41FA5}">
                      <a16:colId xmlns:a16="http://schemas.microsoft.com/office/drawing/2014/main" val="1003981323"/>
                    </a:ext>
                  </a:extLst>
                </a:gridCol>
                <a:gridCol w="3022333">
                  <a:extLst>
                    <a:ext uri="{9D8B030D-6E8A-4147-A177-3AD203B41FA5}">
                      <a16:colId xmlns:a16="http://schemas.microsoft.com/office/drawing/2014/main" val="1998618535"/>
                    </a:ext>
                  </a:extLst>
                </a:gridCol>
                <a:gridCol w="6439301">
                  <a:extLst>
                    <a:ext uri="{9D8B030D-6E8A-4147-A177-3AD203B41FA5}">
                      <a16:colId xmlns:a16="http://schemas.microsoft.com/office/drawing/2014/main" val="2525932590"/>
                    </a:ext>
                  </a:extLst>
                </a:gridCol>
              </a:tblGrid>
              <a:tr h="370840">
                <a:tc>
                  <a:txBody>
                    <a:bodyPr/>
                    <a:lstStyle/>
                    <a:p>
                      <a:pPr algn="l"/>
                      <a:r>
                        <a:rPr lang="en-US" dirty="0"/>
                        <a:t>Component</a:t>
                      </a:r>
                    </a:p>
                  </a:txBody>
                  <a:tcPr/>
                </a:tc>
                <a:tc>
                  <a:txBody>
                    <a:bodyPr/>
                    <a:lstStyle/>
                    <a:p>
                      <a:r>
                        <a:rPr lang="en-US" dirty="0"/>
                        <a:t>metric</a:t>
                      </a:r>
                    </a:p>
                  </a:txBody>
                  <a:tcPr/>
                </a:tc>
                <a:tc>
                  <a:txBody>
                    <a:bodyPr/>
                    <a:lstStyle/>
                    <a:p>
                      <a:r>
                        <a:rPr lang="en-US" dirty="0"/>
                        <a:t>Metric definition</a:t>
                      </a:r>
                    </a:p>
                  </a:txBody>
                  <a:tcPr/>
                </a:tc>
                <a:extLst>
                  <a:ext uri="{0D108BD9-81ED-4DB2-BD59-A6C34878D82A}">
                    <a16:rowId xmlns:a16="http://schemas.microsoft.com/office/drawing/2014/main" val="4290429248"/>
                  </a:ext>
                </a:extLst>
              </a:tr>
              <a:tr h="370840">
                <a:tc rowSpan="2">
                  <a:txBody>
                    <a:bodyPr/>
                    <a:lstStyle/>
                    <a:p>
                      <a:pPr algn="l"/>
                      <a:r>
                        <a:rPr lang="en-US" dirty="0"/>
                        <a:t>RETRIEVAL</a:t>
                      </a:r>
                    </a:p>
                  </a:txBody>
                  <a:tcPr anchor="ctr"/>
                </a:tc>
                <a:tc>
                  <a:txBody>
                    <a:bodyPr/>
                    <a:lstStyle/>
                    <a:p>
                      <a:r>
                        <a:rPr lang="en-US" sz="1800" b="1" i="0" u="none" strike="noStrike" kern="1200" dirty="0">
                          <a:solidFill>
                            <a:schemeClr val="dk1"/>
                          </a:solidFill>
                          <a:effectLst/>
                          <a:latin typeface="+mn-lt"/>
                          <a:ea typeface="+mn-ea"/>
                          <a:cs typeface="+mn-cs"/>
                        </a:rPr>
                        <a:t>Context precision</a:t>
                      </a:r>
                      <a:endParaRPr lang="en-US" dirty="0"/>
                    </a:p>
                  </a:txBody>
                  <a:tcPr/>
                </a:tc>
                <a:tc>
                  <a:txBody>
                    <a:bodyPr/>
                    <a:lstStyle/>
                    <a:p>
                      <a:r>
                        <a:rPr lang="en-US" sz="1800" b="0" i="0" u="none" strike="noStrike" kern="1200" dirty="0">
                          <a:solidFill>
                            <a:schemeClr val="dk1"/>
                          </a:solidFill>
                          <a:effectLst/>
                          <a:latin typeface="+mn-lt"/>
                          <a:ea typeface="+mn-ea"/>
                          <a:cs typeface="+mn-cs"/>
                        </a:rPr>
                        <a:t>Evaluates the ability of the retriever to rank retrieved items in order of relevance to the ground truth answer</a:t>
                      </a:r>
                      <a:endParaRPr lang="en-US" dirty="0"/>
                    </a:p>
                  </a:txBody>
                  <a:tcPr/>
                </a:tc>
                <a:extLst>
                  <a:ext uri="{0D108BD9-81ED-4DB2-BD59-A6C34878D82A}">
                    <a16:rowId xmlns:a16="http://schemas.microsoft.com/office/drawing/2014/main" val="447134855"/>
                  </a:ext>
                </a:extLst>
              </a:tr>
              <a:tr h="370840">
                <a:tc vMerge="1">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Context recall</a:t>
                      </a:r>
                      <a:endParaRPr lang="en-US" dirty="0"/>
                    </a:p>
                  </a:txBody>
                  <a:tcPr/>
                </a:tc>
                <a:tc>
                  <a:txBody>
                    <a:bodyPr/>
                    <a:lstStyle/>
                    <a:p>
                      <a:r>
                        <a:rPr lang="en-US" sz="1800" b="0" i="0" u="none" strike="noStrike" kern="1200" dirty="0">
                          <a:solidFill>
                            <a:schemeClr val="dk1"/>
                          </a:solidFill>
                          <a:effectLst/>
                          <a:latin typeface="+mn-lt"/>
                          <a:ea typeface="+mn-ea"/>
                          <a:cs typeface="+mn-cs"/>
                        </a:rPr>
                        <a:t>Measures the extent to which the retrieved context aligns with the ground truth answer</a:t>
                      </a:r>
                      <a:endParaRPr lang="en-US" dirty="0"/>
                    </a:p>
                  </a:txBody>
                  <a:tcPr/>
                </a:tc>
                <a:extLst>
                  <a:ext uri="{0D108BD9-81ED-4DB2-BD59-A6C34878D82A}">
                    <a16:rowId xmlns:a16="http://schemas.microsoft.com/office/drawing/2014/main" val="636227137"/>
                  </a:ext>
                </a:extLst>
              </a:tr>
              <a:tr h="370840">
                <a:tc rowSpan="2">
                  <a:txBody>
                    <a:bodyPr/>
                    <a:lstStyle/>
                    <a:p>
                      <a:pPr algn="l"/>
                      <a:r>
                        <a:rPr lang="en-US" dirty="0"/>
                        <a:t>GENERATION</a:t>
                      </a:r>
                    </a:p>
                  </a:txBody>
                  <a:tcPr anchor="ctr"/>
                </a:tc>
                <a:tc>
                  <a:txBody>
                    <a:bodyPr/>
                    <a:lstStyle/>
                    <a:p>
                      <a:r>
                        <a:rPr lang="en-US" sz="1800" b="1" i="0" u="none" strike="noStrike" kern="1200" dirty="0">
                          <a:solidFill>
                            <a:schemeClr val="dk1"/>
                          </a:solidFill>
                          <a:effectLst/>
                          <a:latin typeface="+mn-lt"/>
                          <a:ea typeface="+mn-ea"/>
                          <a:cs typeface="+mn-cs"/>
                        </a:rPr>
                        <a:t>Faithfulness</a:t>
                      </a:r>
                      <a:endParaRPr lang="en-US" dirty="0"/>
                    </a:p>
                  </a:txBody>
                  <a:tcPr/>
                </a:tc>
                <a:tc>
                  <a:txBody>
                    <a:bodyPr/>
                    <a:lstStyle/>
                    <a:p>
                      <a:r>
                        <a:rPr lang="en-US" sz="1800" b="0" i="0" u="none" strike="noStrike" kern="1200" dirty="0">
                          <a:solidFill>
                            <a:schemeClr val="dk1"/>
                          </a:solidFill>
                          <a:effectLst/>
                          <a:latin typeface="+mn-lt"/>
                          <a:ea typeface="+mn-ea"/>
                          <a:cs typeface="+mn-cs"/>
                        </a:rPr>
                        <a:t>Measures the factual consistency of the generated answer against the retrieved context</a:t>
                      </a:r>
                      <a:endParaRPr lang="en-US" dirty="0"/>
                    </a:p>
                  </a:txBody>
                  <a:tcPr/>
                </a:tc>
                <a:extLst>
                  <a:ext uri="{0D108BD9-81ED-4DB2-BD59-A6C34878D82A}">
                    <a16:rowId xmlns:a16="http://schemas.microsoft.com/office/drawing/2014/main" val="2129679359"/>
                  </a:ext>
                </a:extLst>
              </a:tr>
              <a:tr h="370840">
                <a:tc vMerge="1">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Answer relevance</a:t>
                      </a:r>
                      <a:endParaRPr lang="en-US" dirty="0"/>
                    </a:p>
                  </a:txBody>
                  <a:tcPr/>
                </a:tc>
                <a:tc>
                  <a:txBody>
                    <a:bodyPr/>
                    <a:lstStyle/>
                    <a:p>
                      <a:r>
                        <a:rPr lang="en-US" sz="1800" b="0" i="0" u="none" strike="noStrike" kern="1200" dirty="0">
                          <a:solidFill>
                            <a:schemeClr val="dk1"/>
                          </a:solidFill>
                          <a:effectLst/>
                          <a:latin typeface="+mn-lt"/>
                          <a:ea typeface="+mn-ea"/>
                          <a:cs typeface="+mn-cs"/>
                        </a:rPr>
                        <a:t>Measures how relevant the generated answer is to the given prompt (question + retrieved context)</a:t>
                      </a:r>
                      <a:endParaRPr lang="en-US" dirty="0"/>
                    </a:p>
                  </a:txBody>
                  <a:tcPr/>
                </a:tc>
                <a:extLst>
                  <a:ext uri="{0D108BD9-81ED-4DB2-BD59-A6C34878D82A}">
                    <a16:rowId xmlns:a16="http://schemas.microsoft.com/office/drawing/2014/main" val="445709264"/>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a:t>
                      </a:r>
                    </a:p>
                  </a:txBody>
                  <a:tcPr anchor="ctr"/>
                </a:tc>
                <a:tc>
                  <a:txBody>
                    <a:bodyPr/>
                    <a:lstStyle/>
                    <a:p>
                      <a:r>
                        <a:rPr lang="en-US" sz="1800" b="1" i="0" u="none" strike="noStrike" kern="1200" dirty="0">
                          <a:solidFill>
                            <a:schemeClr val="dk1"/>
                          </a:solidFill>
                          <a:effectLst/>
                          <a:latin typeface="+mn-lt"/>
                          <a:ea typeface="+mn-ea"/>
                          <a:cs typeface="+mn-cs"/>
                        </a:rPr>
                        <a:t>Answer semantic similarity</a:t>
                      </a:r>
                      <a:endParaRPr lang="en-US" dirty="0"/>
                    </a:p>
                  </a:txBody>
                  <a:tcPr/>
                </a:tc>
                <a:tc>
                  <a:txBody>
                    <a:bodyPr/>
                    <a:lstStyle/>
                    <a:p>
                      <a:r>
                        <a:rPr lang="en-US" sz="1800" b="0" i="0" u="none" strike="noStrike" kern="1200" dirty="0">
                          <a:solidFill>
                            <a:schemeClr val="dk1"/>
                          </a:solidFill>
                          <a:effectLst/>
                          <a:latin typeface="+mn-lt"/>
                          <a:ea typeface="+mn-ea"/>
                          <a:cs typeface="+mn-cs"/>
                        </a:rPr>
                        <a:t>Measures the semantic similarity between the generated answer and the ground truth</a:t>
                      </a:r>
                      <a:endParaRPr lang="en-US" dirty="0"/>
                    </a:p>
                  </a:txBody>
                  <a:tcPr/>
                </a:tc>
                <a:extLst>
                  <a:ext uri="{0D108BD9-81ED-4DB2-BD59-A6C34878D82A}">
                    <a16:rowId xmlns:a16="http://schemas.microsoft.com/office/drawing/2014/main" val="307940689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sz="1800" b="1" i="0" u="none" strike="noStrike" kern="1200" dirty="0">
                          <a:solidFill>
                            <a:schemeClr val="dk1"/>
                          </a:solidFill>
                          <a:effectLst/>
                          <a:latin typeface="+mn-lt"/>
                          <a:ea typeface="+mn-ea"/>
                          <a:cs typeface="+mn-cs"/>
                        </a:rPr>
                        <a:t>Answer correctness</a:t>
                      </a:r>
                      <a:endParaRPr lang="en-US" dirty="0"/>
                    </a:p>
                  </a:txBody>
                  <a:tcPr/>
                </a:tc>
                <a:tc>
                  <a:txBody>
                    <a:bodyPr/>
                    <a:lstStyle/>
                    <a:p>
                      <a:r>
                        <a:rPr lang="en-US" sz="1800" b="0" i="0" u="none" strike="noStrike" kern="1200" dirty="0">
                          <a:solidFill>
                            <a:schemeClr val="dk1"/>
                          </a:solidFill>
                          <a:effectLst/>
                          <a:latin typeface="+mn-lt"/>
                          <a:ea typeface="+mn-ea"/>
                          <a:cs typeface="+mn-cs"/>
                        </a:rPr>
                        <a:t>Measures the accuracy of the generated answer compared to the ground truth</a:t>
                      </a:r>
                      <a:endParaRPr lang="en-US" dirty="0"/>
                    </a:p>
                  </a:txBody>
                  <a:tcPr/>
                </a:tc>
                <a:extLst>
                  <a:ext uri="{0D108BD9-81ED-4DB2-BD59-A6C34878D82A}">
                    <a16:rowId xmlns:a16="http://schemas.microsoft.com/office/drawing/2014/main" val="4115766733"/>
                  </a:ext>
                </a:extLst>
              </a:tr>
            </a:tbl>
          </a:graphicData>
        </a:graphic>
      </p:graphicFrame>
    </p:spTree>
    <p:extLst>
      <p:ext uri="{BB962C8B-B14F-4D97-AF65-F5344CB8AC3E}">
        <p14:creationId xmlns:p14="http://schemas.microsoft.com/office/powerpoint/2010/main" val="149176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AAAB-D652-5E26-0BE9-039139E6C099}"/>
              </a:ext>
            </a:extLst>
          </p:cNvPr>
          <p:cNvSpPr>
            <a:spLocks noGrp="1"/>
          </p:cNvSpPr>
          <p:nvPr>
            <p:ph type="title"/>
          </p:nvPr>
        </p:nvSpPr>
        <p:spPr/>
        <p:txBody>
          <a:bodyPr/>
          <a:lstStyle/>
          <a:p>
            <a:r>
              <a:rPr lang="en-US" dirty="0"/>
              <a:t>LLM evaluations</a:t>
            </a:r>
          </a:p>
        </p:txBody>
      </p:sp>
      <p:sp>
        <p:nvSpPr>
          <p:cNvPr id="3" name="Text Placeholder 2">
            <a:extLst>
              <a:ext uri="{FF2B5EF4-FFF2-40B4-BE49-F238E27FC236}">
                <a16:creationId xmlns:a16="http://schemas.microsoft.com/office/drawing/2014/main" id="{43C37AFC-C088-817D-DCBC-F0DBC00D42F5}"/>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373F484-1B4B-8B32-07D8-2E5BE3045707}"/>
              </a:ext>
            </a:extLst>
          </p:cNvPr>
          <p:cNvSpPr>
            <a:spLocks noGrp="1"/>
          </p:cNvSpPr>
          <p:nvPr>
            <p:ph type="dt" sz="half" idx="10"/>
          </p:nvPr>
        </p:nvSpPr>
        <p:spPr/>
        <p:txBody>
          <a:bodyPr/>
          <a:lstStyle/>
          <a:p>
            <a:fld id="{E9310FC3-6E55-574F-BCF7-17168B12DFE4}" type="datetime1">
              <a:rPr lang="en-US" smtClean="0"/>
              <a:t>10/29/24</a:t>
            </a:fld>
            <a:endParaRPr lang="en-US"/>
          </a:p>
        </p:txBody>
      </p:sp>
      <p:sp>
        <p:nvSpPr>
          <p:cNvPr id="5" name="Footer Placeholder 4">
            <a:extLst>
              <a:ext uri="{FF2B5EF4-FFF2-40B4-BE49-F238E27FC236}">
                <a16:creationId xmlns:a16="http://schemas.microsoft.com/office/drawing/2014/main" id="{8CCFF9B5-562A-566D-1F67-70E24A1BB6CF}"/>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59F6C8B6-38B0-A88C-443C-283B8C60F5CD}"/>
              </a:ext>
            </a:extLst>
          </p:cNvPr>
          <p:cNvSpPr>
            <a:spLocks noGrp="1"/>
          </p:cNvSpPr>
          <p:nvPr>
            <p:ph type="sldNum" sz="quarter" idx="12"/>
          </p:nvPr>
        </p:nvSpPr>
        <p:spPr/>
        <p:txBody>
          <a:bodyPr/>
          <a:lstStyle/>
          <a:p>
            <a:fld id="{15F49A97-DD44-2343-A5EC-700E0D6A86C6}" type="slidenum">
              <a:rPr lang="en-US" smtClean="0"/>
              <a:t>15</a:t>
            </a:fld>
            <a:endParaRPr lang="en-US"/>
          </a:p>
        </p:txBody>
      </p:sp>
    </p:spTree>
    <p:extLst>
      <p:ext uri="{BB962C8B-B14F-4D97-AF65-F5344CB8AC3E}">
        <p14:creationId xmlns:p14="http://schemas.microsoft.com/office/powerpoint/2010/main" val="392154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7732-A4E7-6568-DC11-8ABADE44B5DC}"/>
              </a:ext>
            </a:extLst>
          </p:cNvPr>
          <p:cNvSpPr>
            <a:spLocks noGrp="1"/>
          </p:cNvSpPr>
          <p:nvPr>
            <p:ph type="title"/>
          </p:nvPr>
        </p:nvSpPr>
        <p:spPr/>
        <p:txBody>
          <a:bodyPr/>
          <a:lstStyle/>
          <a:p>
            <a:r>
              <a:rPr lang="en-US" dirty="0"/>
              <a:t>LLM Evaluations</a:t>
            </a:r>
          </a:p>
        </p:txBody>
      </p:sp>
      <p:sp>
        <p:nvSpPr>
          <p:cNvPr id="3" name="Content Placeholder 2">
            <a:extLst>
              <a:ext uri="{FF2B5EF4-FFF2-40B4-BE49-F238E27FC236}">
                <a16:creationId xmlns:a16="http://schemas.microsoft.com/office/drawing/2014/main" id="{BD47930E-F85B-FBF1-1003-0A67FC85289E}"/>
              </a:ext>
            </a:extLst>
          </p:cNvPr>
          <p:cNvSpPr>
            <a:spLocks noGrp="1"/>
          </p:cNvSpPr>
          <p:nvPr>
            <p:ph idx="1"/>
          </p:nvPr>
        </p:nvSpPr>
        <p:spPr>
          <a:xfrm>
            <a:off x="838200" y="1825625"/>
            <a:ext cx="5105400" cy="4351338"/>
          </a:xfrm>
        </p:spPr>
        <p:txBody>
          <a:bodyPr/>
          <a:lstStyle/>
          <a:p>
            <a:pPr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RAG vs. Fine Tuning</a:t>
            </a:r>
          </a:p>
          <a:p>
            <a:pPr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Guardrails</a:t>
            </a:r>
          </a:p>
          <a:p>
            <a:pPr rtl="0" fontAlgn="ctr">
              <a:spcBef>
                <a:spcPts val="0"/>
              </a:spcBef>
              <a:spcAft>
                <a:spcPts val="0"/>
              </a:spcAft>
              <a:buFont typeface="Arial" panose="020B0604020202020204" pitchFamily="34" charset="0"/>
              <a:buChar char="•"/>
            </a:pPr>
            <a:r>
              <a:rPr lang="en-US" sz="2400" dirty="0">
                <a:latin typeface="Calibri" panose="020F0502020204030204" pitchFamily="34" charset="0"/>
              </a:rPr>
              <a:t>Prompt injection</a:t>
            </a:r>
            <a:endParaRPr lang="en-US" sz="24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Pii removal when sending to LLM</a:t>
            </a:r>
          </a:p>
          <a:p>
            <a:pPr rtl="0" fontAlgn="ctr">
              <a:spcBef>
                <a:spcPts val="0"/>
              </a:spcBef>
              <a:spcAft>
                <a:spcPts val="0"/>
              </a:spcAft>
              <a:buFont typeface="Arial" panose="020B0604020202020204" pitchFamily="34" charset="0"/>
              <a:buChar char="•"/>
            </a:pPr>
            <a:r>
              <a:rPr lang="en-US" sz="2400" dirty="0">
                <a:effectLst/>
                <a:latin typeface="Calibri" panose="020F0502020204030204" pitchFamily="34" charset="0"/>
              </a:rPr>
              <a:t>RAG: multimodal</a:t>
            </a:r>
          </a:p>
          <a:p>
            <a:pPr rtl="0" fontAlgn="ctr">
              <a:spcBef>
                <a:spcPts val="0"/>
              </a:spcBef>
              <a:spcAft>
                <a:spcPts val="0"/>
              </a:spcAft>
              <a:buFont typeface="Arial" panose="020B0604020202020204" pitchFamily="34" charset="0"/>
              <a:buChar char="•"/>
            </a:pPr>
            <a:r>
              <a:rPr lang="en-US" sz="2400" dirty="0">
                <a:latin typeface="Calibri" panose="020F0502020204030204" pitchFamily="34" charset="0"/>
              </a:rPr>
              <a:t>Opensource vs. proprietary</a:t>
            </a:r>
          </a:p>
          <a:p>
            <a:pPr rtl="0" fontAlgn="ctr">
              <a:spcBef>
                <a:spcPts val="0"/>
              </a:spcBef>
              <a:spcAft>
                <a:spcPts val="0"/>
              </a:spcAft>
              <a:buFont typeface="Arial" panose="020B0604020202020204" pitchFamily="34" charset="0"/>
              <a:buChar char="•"/>
            </a:pPr>
            <a:r>
              <a:rPr lang="en-US" sz="2400" dirty="0">
                <a:latin typeface="Calibri" panose="020F0502020204030204" pitchFamily="34" charset="0"/>
              </a:rPr>
              <a:t>Regulatory compliance</a:t>
            </a:r>
          </a:p>
          <a:p>
            <a:pPr rtl="0" fontAlgn="ctr">
              <a:spcBef>
                <a:spcPts val="0"/>
              </a:spcBef>
              <a:spcAft>
                <a:spcPts val="0"/>
              </a:spcAft>
              <a:buFont typeface="Arial" panose="020B0604020202020204" pitchFamily="34" charset="0"/>
              <a:buChar char="•"/>
            </a:pPr>
            <a:endParaRPr lang="en-US" sz="24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2400" dirty="0">
              <a:effectLst/>
              <a:latin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5A071BA0-C7F6-E062-53A7-C131BEFA68E6}"/>
              </a:ext>
            </a:extLst>
          </p:cNvPr>
          <p:cNvSpPr>
            <a:spLocks noGrp="1"/>
          </p:cNvSpPr>
          <p:nvPr>
            <p:ph type="dt" sz="half" idx="10"/>
          </p:nvPr>
        </p:nvSpPr>
        <p:spPr/>
        <p:txBody>
          <a:bodyPr/>
          <a:lstStyle/>
          <a:p>
            <a:fld id="{8FB8C93E-59E4-B542-8B8C-1836A7B60C87}" type="datetime1">
              <a:rPr lang="en-US" smtClean="0"/>
              <a:t>10/29/24</a:t>
            </a:fld>
            <a:endParaRPr lang="en-US" dirty="0"/>
          </a:p>
        </p:txBody>
      </p:sp>
      <p:sp>
        <p:nvSpPr>
          <p:cNvPr id="5" name="Footer Placeholder 4">
            <a:extLst>
              <a:ext uri="{FF2B5EF4-FFF2-40B4-BE49-F238E27FC236}">
                <a16:creationId xmlns:a16="http://schemas.microsoft.com/office/drawing/2014/main" id="{B48E895F-0C3A-BA8B-545D-82035CCBE5E9}"/>
              </a:ext>
            </a:extLst>
          </p:cNvPr>
          <p:cNvSpPr>
            <a:spLocks noGrp="1"/>
          </p:cNvSpPr>
          <p:nvPr>
            <p:ph type="ftr" sz="quarter" idx="11"/>
          </p:nvPr>
        </p:nvSpPr>
        <p:spPr/>
        <p:txBody>
          <a:bodyPr/>
          <a:lstStyle/>
          <a:p>
            <a:r>
              <a:rPr lang="en-US" dirty="0"/>
              <a:t>EarnUp</a:t>
            </a:r>
          </a:p>
        </p:txBody>
      </p:sp>
      <p:sp>
        <p:nvSpPr>
          <p:cNvPr id="6" name="Slide Number Placeholder 5">
            <a:extLst>
              <a:ext uri="{FF2B5EF4-FFF2-40B4-BE49-F238E27FC236}">
                <a16:creationId xmlns:a16="http://schemas.microsoft.com/office/drawing/2014/main" id="{43E45C62-F16D-EF2E-ADCF-079E5724470F}"/>
              </a:ext>
            </a:extLst>
          </p:cNvPr>
          <p:cNvSpPr>
            <a:spLocks noGrp="1"/>
          </p:cNvSpPr>
          <p:nvPr>
            <p:ph type="sldNum" sz="quarter" idx="12"/>
          </p:nvPr>
        </p:nvSpPr>
        <p:spPr/>
        <p:txBody>
          <a:bodyPr/>
          <a:lstStyle/>
          <a:p>
            <a:fld id="{F7BB3B5A-E30F-FE47-AE3A-7AE021354D41}" type="slidenum">
              <a:rPr lang="en-US" smtClean="0"/>
              <a:t>16</a:t>
            </a:fld>
            <a:endParaRPr lang="en-US" dirty="0"/>
          </a:p>
        </p:txBody>
      </p:sp>
      <p:pic>
        <p:nvPicPr>
          <p:cNvPr id="1025" name="Picture 1">
            <a:extLst>
              <a:ext uri="{FF2B5EF4-FFF2-40B4-BE49-F238E27FC236}">
                <a16:creationId xmlns:a16="http://schemas.microsoft.com/office/drawing/2014/main" id="{4E0ED639-9E37-34F9-1223-5F7D7D188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55" y="4186790"/>
            <a:ext cx="4607915" cy="21695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5CFB846-73E0-3C25-1918-927F54AA8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83649"/>
            <a:ext cx="5860507" cy="377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86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7225-C61E-1ACB-F8B8-13B8D1D9F071}"/>
              </a:ext>
            </a:extLst>
          </p:cNvPr>
          <p:cNvSpPr>
            <a:spLocks noGrp="1"/>
          </p:cNvSpPr>
          <p:nvPr>
            <p:ph type="title"/>
          </p:nvPr>
        </p:nvSpPr>
        <p:spPr/>
        <p:txBody>
          <a:bodyPr/>
          <a:lstStyle/>
          <a:p>
            <a:r>
              <a:rPr lang="en-US" dirty="0"/>
              <a:t>LLM Evaluations: guardrails</a:t>
            </a:r>
          </a:p>
        </p:txBody>
      </p:sp>
      <p:sp>
        <p:nvSpPr>
          <p:cNvPr id="3" name="Date Placeholder 2">
            <a:extLst>
              <a:ext uri="{FF2B5EF4-FFF2-40B4-BE49-F238E27FC236}">
                <a16:creationId xmlns:a16="http://schemas.microsoft.com/office/drawing/2014/main" id="{C31844C2-5DBB-0818-E0D6-5218950FD116}"/>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C1A97747-DE45-F67B-A70D-45DD839FBB34}"/>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F03D5A0A-B712-C14A-18D0-EA86812EB7BF}"/>
              </a:ext>
            </a:extLst>
          </p:cNvPr>
          <p:cNvSpPr>
            <a:spLocks noGrp="1"/>
          </p:cNvSpPr>
          <p:nvPr>
            <p:ph type="sldNum" sz="quarter" idx="12"/>
          </p:nvPr>
        </p:nvSpPr>
        <p:spPr/>
        <p:txBody>
          <a:bodyPr/>
          <a:lstStyle/>
          <a:p>
            <a:fld id="{15F49A97-DD44-2343-A5EC-700E0D6A86C6}" type="slidenum">
              <a:rPr lang="en-US" smtClean="0"/>
              <a:t>17</a:t>
            </a:fld>
            <a:endParaRPr lang="en-US"/>
          </a:p>
        </p:txBody>
      </p:sp>
      <p:pic>
        <p:nvPicPr>
          <p:cNvPr id="6" name="Picture 5">
            <a:extLst>
              <a:ext uri="{FF2B5EF4-FFF2-40B4-BE49-F238E27FC236}">
                <a16:creationId xmlns:a16="http://schemas.microsoft.com/office/drawing/2014/main" id="{E2D31D8C-19A5-6884-5DF1-9C4FE9DAFF66}"/>
              </a:ext>
            </a:extLst>
          </p:cNvPr>
          <p:cNvPicPr>
            <a:picLocks noChangeAspect="1"/>
          </p:cNvPicPr>
          <p:nvPr/>
        </p:nvPicPr>
        <p:blipFill>
          <a:blip r:embed="rId2"/>
          <a:stretch>
            <a:fillRect/>
          </a:stretch>
        </p:blipFill>
        <p:spPr>
          <a:xfrm>
            <a:off x="645293" y="1797599"/>
            <a:ext cx="5872213" cy="3951641"/>
          </a:xfrm>
          <a:prstGeom prst="rect">
            <a:avLst/>
          </a:prstGeom>
        </p:spPr>
      </p:pic>
      <p:sp>
        <p:nvSpPr>
          <p:cNvPr id="7" name="TextBox 6">
            <a:extLst>
              <a:ext uri="{FF2B5EF4-FFF2-40B4-BE49-F238E27FC236}">
                <a16:creationId xmlns:a16="http://schemas.microsoft.com/office/drawing/2014/main" id="{E48AEC5A-9901-BFA2-4BFE-C4363595D99E}"/>
              </a:ext>
            </a:extLst>
          </p:cNvPr>
          <p:cNvSpPr txBox="1"/>
          <p:nvPr/>
        </p:nvSpPr>
        <p:spPr>
          <a:xfrm>
            <a:off x="6391175" y="1828800"/>
            <a:ext cx="480300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Both input and output need to be filtered by Guardrails</a:t>
            </a:r>
          </a:p>
          <a:p>
            <a:pPr marL="285750" indent="-285750">
              <a:buFont typeface="Arial" panose="020B0604020202020204" pitchFamily="34" charset="0"/>
              <a:buChar char="•"/>
            </a:pPr>
            <a:r>
              <a:rPr lang="en-US" dirty="0"/>
              <a:t>To improve latency, evaluation of individual output chunks can be performed</a:t>
            </a:r>
          </a:p>
        </p:txBody>
      </p:sp>
      <p:pic>
        <p:nvPicPr>
          <p:cNvPr id="1025" name="Picture 1">
            <a:extLst>
              <a:ext uri="{FF2B5EF4-FFF2-40B4-BE49-F238E27FC236}">
                <a16:creationId xmlns:a16="http://schemas.microsoft.com/office/drawing/2014/main" id="{DB623D3A-56E9-84C5-0D4E-6E727C85B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487" y="3167242"/>
            <a:ext cx="3687918" cy="1106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C042E7-3610-2200-C61F-BEB9398B1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487" y="4411731"/>
            <a:ext cx="3493971" cy="182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47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6037-0DD3-8C39-168A-AFF15007C2F3}"/>
              </a:ext>
            </a:extLst>
          </p:cNvPr>
          <p:cNvSpPr>
            <a:spLocks noGrp="1"/>
          </p:cNvSpPr>
          <p:nvPr>
            <p:ph type="title"/>
          </p:nvPr>
        </p:nvSpPr>
        <p:spPr>
          <a:xfrm>
            <a:off x="838200" y="365125"/>
            <a:ext cx="4417194" cy="1325563"/>
          </a:xfrm>
        </p:spPr>
        <p:txBody>
          <a:bodyPr>
            <a:normAutofit fontScale="90000"/>
          </a:bodyPr>
          <a:lstStyle/>
          <a:p>
            <a:r>
              <a:rPr lang="en-US" dirty="0"/>
              <a:t>Vector Database Comparison (2023)</a:t>
            </a:r>
          </a:p>
        </p:txBody>
      </p:sp>
      <p:sp>
        <p:nvSpPr>
          <p:cNvPr id="3" name="Date Placeholder 2">
            <a:extLst>
              <a:ext uri="{FF2B5EF4-FFF2-40B4-BE49-F238E27FC236}">
                <a16:creationId xmlns:a16="http://schemas.microsoft.com/office/drawing/2014/main" id="{DBC3BE36-3285-5BA8-BCCC-EF7DCF3EC38B}"/>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55BEDDF2-48EC-A925-C8B9-6EF61A083414}"/>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B1751F3B-D317-17F5-BBD9-566CC2DCDAFF}"/>
              </a:ext>
            </a:extLst>
          </p:cNvPr>
          <p:cNvSpPr>
            <a:spLocks noGrp="1"/>
          </p:cNvSpPr>
          <p:nvPr>
            <p:ph type="sldNum" sz="quarter" idx="12"/>
          </p:nvPr>
        </p:nvSpPr>
        <p:spPr/>
        <p:txBody>
          <a:bodyPr/>
          <a:lstStyle/>
          <a:p>
            <a:fld id="{15F49A97-DD44-2343-A5EC-700E0D6A86C6}" type="slidenum">
              <a:rPr lang="en-US" smtClean="0"/>
              <a:t>18</a:t>
            </a:fld>
            <a:endParaRPr lang="en-US"/>
          </a:p>
        </p:txBody>
      </p:sp>
      <p:pic>
        <p:nvPicPr>
          <p:cNvPr id="6" name="Picture 5">
            <a:extLst>
              <a:ext uri="{FF2B5EF4-FFF2-40B4-BE49-F238E27FC236}">
                <a16:creationId xmlns:a16="http://schemas.microsoft.com/office/drawing/2014/main" id="{2ED10A3B-0D3D-3E51-19C9-80620943019B}"/>
              </a:ext>
            </a:extLst>
          </p:cNvPr>
          <p:cNvPicPr>
            <a:picLocks noChangeAspect="1"/>
          </p:cNvPicPr>
          <p:nvPr/>
        </p:nvPicPr>
        <p:blipFill>
          <a:blip r:embed="rId2"/>
          <a:stretch>
            <a:fillRect/>
          </a:stretch>
        </p:blipFill>
        <p:spPr>
          <a:xfrm>
            <a:off x="4967508" y="0"/>
            <a:ext cx="6010835" cy="6858000"/>
          </a:xfrm>
          <a:prstGeom prst="rect">
            <a:avLst/>
          </a:prstGeom>
        </p:spPr>
      </p:pic>
    </p:spTree>
    <p:extLst>
      <p:ext uri="{BB962C8B-B14F-4D97-AF65-F5344CB8AC3E}">
        <p14:creationId xmlns:p14="http://schemas.microsoft.com/office/powerpoint/2010/main" val="321882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9228-A46B-F419-6FAE-885E61C62270}"/>
              </a:ext>
            </a:extLst>
          </p:cNvPr>
          <p:cNvSpPr>
            <a:spLocks noGrp="1"/>
          </p:cNvSpPr>
          <p:nvPr>
            <p:ph type="title"/>
          </p:nvPr>
        </p:nvSpPr>
        <p:spPr/>
        <p:txBody>
          <a:bodyPr/>
          <a:lstStyle/>
          <a:p>
            <a:r>
              <a:rPr lang="en-US" dirty="0"/>
              <a:t>Vector Database Comparison (2023)</a:t>
            </a:r>
          </a:p>
        </p:txBody>
      </p:sp>
      <p:sp>
        <p:nvSpPr>
          <p:cNvPr id="3" name="Content Placeholder 2">
            <a:extLst>
              <a:ext uri="{FF2B5EF4-FFF2-40B4-BE49-F238E27FC236}">
                <a16:creationId xmlns:a16="http://schemas.microsoft.com/office/drawing/2014/main" id="{FDB9B210-62CE-8628-DB9F-255757DAB28B}"/>
              </a:ext>
            </a:extLst>
          </p:cNvPr>
          <p:cNvSpPr>
            <a:spLocks noGrp="1"/>
          </p:cNvSpPr>
          <p:nvPr>
            <p:ph idx="1"/>
          </p:nvPr>
        </p:nvSpPr>
        <p:spPr>
          <a:xfrm>
            <a:off x="318961" y="1363612"/>
            <a:ext cx="11500862" cy="4351338"/>
          </a:xfrm>
        </p:spPr>
        <p:txBody>
          <a:bodyPr>
            <a:noAutofit/>
          </a:bodyPr>
          <a:lstStyle/>
          <a:p>
            <a:pPr rtl="0" fontAlgn="ctr">
              <a:spcBef>
                <a:spcPts val="0"/>
              </a:spcBef>
              <a:spcAft>
                <a:spcPts val="0"/>
              </a:spcAft>
              <a:buFont typeface="Arial" panose="020B0604020202020204" pitchFamily="34" charset="0"/>
              <a:buChar char="•"/>
            </a:pPr>
            <a:r>
              <a:rPr lang="en-US" sz="1300" b="1" dirty="0">
                <a:solidFill>
                  <a:srgbClr val="37352F"/>
                </a:solidFill>
                <a:effectLst/>
              </a:rPr>
              <a:t>Is open source</a:t>
            </a:r>
            <a:r>
              <a:rPr lang="en-US" sz="1300" dirty="0">
                <a:solidFill>
                  <a:srgbClr val="37352F"/>
                </a:solidFill>
                <a:effectLst/>
              </a:rPr>
              <a:t>: Indicates if the software's source code is freely available to the public, allowing developers to review, modify, and distribute the software.</a:t>
            </a:r>
          </a:p>
          <a:p>
            <a:pPr rtl="0" fontAlgn="ctr">
              <a:spcBef>
                <a:spcPts val="0"/>
              </a:spcBef>
              <a:spcAft>
                <a:spcPts val="0"/>
              </a:spcAft>
              <a:buFont typeface="Arial" panose="020B0604020202020204" pitchFamily="34" charset="0"/>
              <a:buChar char="•"/>
            </a:pPr>
            <a:r>
              <a:rPr lang="en-US" sz="1300" b="1" dirty="0">
                <a:solidFill>
                  <a:srgbClr val="37352F"/>
                </a:solidFill>
                <a:effectLst/>
              </a:rPr>
              <a:t>Self-host</a:t>
            </a:r>
            <a:r>
              <a:rPr lang="en-US" sz="1300" dirty="0">
                <a:solidFill>
                  <a:srgbClr val="37352F"/>
                </a:solidFill>
                <a:effectLst/>
              </a:rPr>
              <a:t>: Specifies if the database can be hosted on a user's own infrastructure rather than being dependent on a third-party cloud service.</a:t>
            </a:r>
          </a:p>
          <a:p>
            <a:pPr rtl="0" fontAlgn="ctr">
              <a:spcBef>
                <a:spcPts val="0"/>
              </a:spcBef>
              <a:spcAft>
                <a:spcPts val="0"/>
              </a:spcAft>
              <a:buFont typeface="Arial" panose="020B0604020202020204" pitchFamily="34" charset="0"/>
              <a:buChar char="•"/>
            </a:pPr>
            <a:r>
              <a:rPr lang="en-US" sz="1300" b="1" dirty="0">
                <a:solidFill>
                  <a:srgbClr val="37352F"/>
                </a:solidFill>
                <a:effectLst/>
              </a:rPr>
              <a:t>Cloud management</a:t>
            </a:r>
            <a:r>
              <a:rPr lang="en-US" sz="1300" dirty="0">
                <a:solidFill>
                  <a:srgbClr val="37352F"/>
                </a:solidFill>
                <a:effectLst/>
              </a:rPr>
              <a:t>: Offers an interface for database cloud management</a:t>
            </a:r>
          </a:p>
          <a:p>
            <a:pPr rtl="0" fontAlgn="ctr">
              <a:spcBef>
                <a:spcPts val="0"/>
              </a:spcBef>
              <a:spcAft>
                <a:spcPts val="0"/>
              </a:spcAft>
              <a:buFont typeface="Arial" panose="020B0604020202020204" pitchFamily="34" charset="0"/>
              <a:buChar char="•"/>
            </a:pPr>
            <a:r>
              <a:rPr lang="en-US" sz="1300" b="1" dirty="0">
                <a:solidFill>
                  <a:srgbClr val="37352F"/>
                </a:solidFill>
                <a:effectLst/>
              </a:rPr>
              <a:t>Purpose-built for Vectors</a:t>
            </a:r>
            <a:r>
              <a:rPr lang="en-US" sz="1300" dirty="0">
                <a:solidFill>
                  <a:srgbClr val="37352F"/>
                </a:solidFill>
                <a:effectLst/>
              </a:rPr>
              <a:t>: This means the database was specifically designed with vector storage and retrieval in mind, rather than being a general database with added vector capabilities.</a:t>
            </a:r>
          </a:p>
          <a:p>
            <a:pPr rtl="0" fontAlgn="ctr">
              <a:spcBef>
                <a:spcPts val="0"/>
              </a:spcBef>
              <a:spcAft>
                <a:spcPts val="0"/>
              </a:spcAft>
              <a:buFont typeface="Arial" panose="020B0604020202020204" pitchFamily="34" charset="0"/>
              <a:buChar char="•"/>
            </a:pPr>
            <a:r>
              <a:rPr lang="en-US" sz="1300" b="1" dirty="0">
                <a:solidFill>
                  <a:srgbClr val="37352F"/>
                </a:solidFill>
                <a:effectLst/>
              </a:rPr>
              <a:t>Developer experience</a:t>
            </a:r>
            <a:r>
              <a:rPr lang="en-US" sz="1300" dirty="0">
                <a:solidFill>
                  <a:srgbClr val="37352F"/>
                </a:solidFill>
                <a:effectLst/>
              </a:rPr>
              <a:t>: Evaluates how user-friendly and intuitive it is for developers to work with the database, considering aspects like documentation, SDKs, and API design.</a:t>
            </a:r>
          </a:p>
          <a:p>
            <a:pPr rtl="0" fontAlgn="ctr">
              <a:spcBef>
                <a:spcPts val="0"/>
              </a:spcBef>
              <a:spcAft>
                <a:spcPts val="0"/>
              </a:spcAft>
              <a:buFont typeface="Arial" panose="020B0604020202020204" pitchFamily="34" charset="0"/>
              <a:buChar char="•"/>
            </a:pPr>
            <a:r>
              <a:rPr lang="en-US" sz="1300" b="1" dirty="0">
                <a:solidFill>
                  <a:srgbClr val="37352F"/>
                </a:solidFill>
                <a:effectLst/>
              </a:rPr>
              <a:t>Community</a:t>
            </a:r>
            <a:r>
              <a:rPr lang="en-US" sz="1300" dirty="0">
                <a:solidFill>
                  <a:srgbClr val="37352F"/>
                </a:solidFill>
                <a:effectLst/>
              </a:rPr>
              <a:t>: Assesses the size and activity of the developer community around the database. A strong community often indicates good support, contributions, and the potential for continued development.</a:t>
            </a:r>
          </a:p>
          <a:p>
            <a:pPr rtl="0" fontAlgn="ctr">
              <a:spcBef>
                <a:spcPts val="0"/>
              </a:spcBef>
              <a:spcAft>
                <a:spcPts val="0"/>
              </a:spcAft>
              <a:buFont typeface="Arial" panose="020B0604020202020204" pitchFamily="34" charset="0"/>
              <a:buChar char="•"/>
            </a:pPr>
            <a:r>
              <a:rPr lang="en-US" sz="1300" b="1" dirty="0">
                <a:solidFill>
                  <a:srgbClr val="37352F"/>
                </a:solidFill>
                <a:effectLst/>
              </a:rPr>
              <a:t>Queries per second</a:t>
            </a:r>
            <a:r>
              <a:rPr lang="en-US" sz="1300" dirty="0">
                <a:solidFill>
                  <a:srgbClr val="37352F"/>
                </a:solidFill>
                <a:effectLst/>
              </a:rPr>
              <a:t>: How many queries the database can handle per second using a specific dataset for benchmarking (in this case, the nytimes-256-angular dataset)</a:t>
            </a:r>
          </a:p>
          <a:p>
            <a:pPr rtl="0" fontAlgn="ctr">
              <a:spcBef>
                <a:spcPts val="0"/>
              </a:spcBef>
              <a:spcAft>
                <a:spcPts val="0"/>
              </a:spcAft>
              <a:buFont typeface="Arial" panose="020B0604020202020204" pitchFamily="34" charset="0"/>
              <a:buChar char="•"/>
            </a:pPr>
            <a:r>
              <a:rPr lang="en-US" sz="1300" b="1" dirty="0">
                <a:solidFill>
                  <a:srgbClr val="37352F"/>
                </a:solidFill>
                <a:effectLst/>
              </a:rPr>
              <a:t>Latency</a:t>
            </a:r>
            <a:r>
              <a:rPr lang="en-US" sz="1300" dirty="0">
                <a:solidFill>
                  <a:srgbClr val="37352F"/>
                </a:solidFill>
                <a:effectLst/>
              </a:rPr>
              <a:t>: the delay (in milliseconds) between initiating a request and receiving a response. 95% of query latencies fall under the specified time for the nytimes-256-angular dataset.</a:t>
            </a:r>
          </a:p>
          <a:p>
            <a:pPr rtl="0" fontAlgn="ctr">
              <a:spcBef>
                <a:spcPts val="0"/>
              </a:spcBef>
              <a:spcAft>
                <a:spcPts val="0"/>
              </a:spcAft>
              <a:buFont typeface="Arial" panose="020B0604020202020204" pitchFamily="34" charset="0"/>
              <a:buChar char="•"/>
            </a:pPr>
            <a:r>
              <a:rPr lang="en-US" sz="1300" b="1" dirty="0">
                <a:solidFill>
                  <a:srgbClr val="37352F"/>
                </a:solidFill>
                <a:effectLst/>
              </a:rPr>
              <a:t>Supported index types</a:t>
            </a:r>
            <a:r>
              <a:rPr lang="en-US" sz="1300" dirty="0">
                <a:solidFill>
                  <a:srgbClr val="37352F"/>
                </a:solidFill>
                <a:effectLst/>
              </a:rPr>
              <a:t>: Refers to the various indexing techniques the database supports, which can influence search speed and accuracy. Some vector databases may support multiple indexing types like HNSW, IVF, and more.</a:t>
            </a:r>
          </a:p>
          <a:p>
            <a:pPr rtl="0" fontAlgn="ctr">
              <a:spcBef>
                <a:spcPts val="0"/>
              </a:spcBef>
              <a:spcAft>
                <a:spcPts val="0"/>
              </a:spcAft>
              <a:buFont typeface="Arial" panose="020B0604020202020204" pitchFamily="34" charset="0"/>
              <a:buChar char="•"/>
            </a:pPr>
            <a:r>
              <a:rPr lang="en-US" sz="1300" b="1" dirty="0">
                <a:solidFill>
                  <a:srgbClr val="37352F"/>
                </a:solidFill>
                <a:effectLst/>
              </a:rPr>
              <a:t>Hybrid Search</a:t>
            </a:r>
            <a:r>
              <a:rPr lang="en-US" sz="1300" dirty="0">
                <a:solidFill>
                  <a:srgbClr val="37352F"/>
                </a:solidFill>
                <a:effectLst/>
              </a:rPr>
              <a:t>: Determines if the database allows for combining traditional (scalar) queries with vector queries. This can be crucial for applications that need to filter results based on non-vector criteria.</a:t>
            </a:r>
          </a:p>
          <a:p>
            <a:pPr rtl="0" fontAlgn="ctr">
              <a:spcBef>
                <a:spcPts val="0"/>
              </a:spcBef>
              <a:spcAft>
                <a:spcPts val="0"/>
              </a:spcAft>
              <a:buFont typeface="Arial" panose="020B0604020202020204" pitchFamily="34" charset="0"/>
              <a:buChar char="•"/>
            </a:pPr>
            <a:r>
              <a:rPr lang="en-US" sz="1300" b="1" dirty="0">
                <a:solidFill>
                  <a:srgbClr val="37352F"/>
                </a:solidFill>
                <a:effectLst/>
              </a:rPr>
              <a:t>Disk index support</a:t>
            </a:r>
            <a:r>
              <a:rPr lang="en-US" sz="1300" dirty="0">
                <a:solidFill>
                  <a:srgbClr val="37352F"/>
                </a:solidFill>
                <a:effectLst/>
              </a:rPr>
              <a:t>: Indicates if the database supports storing indexes on disk. This is essential for handling large datasets that cannot fit into memory.</a:t>
            </a:r>
          </a:p>
          <a:p>
            <a:pPr rtl="0" fontAlgn="ctr">
              <a:spcBef>
                <a:spcPts val="0"/>
              </a:spcBef>
              <a:spcAft>
                <a:spcPts val="0"/>
              </a:spcAft>
              <a:buFont typeface="Arial" panose="020B0604020202020204" pitchFamily="34" charset="0"/>
              <a:buChar char="•"/>
            </a:pPr>
            <a:r>
              <a:rPr lang="en-US" sz="1300" b="1" dirty="0">
                <a:solidFill>
                  <a:srgbClr val="37352F"/>
                </a:solidFill>
                <a:effectLst/>
              </a:rPr>
              <a:t>Role-based access control</a:t>
            </a:r>
            <a:r>
              <a:rPr lang="en-US" sz="1300" dirty="0">
                <a:solidFill>
                  <a:srgbClr val="37352F"/>
                </a:solidFill>
                <a:effectLst/>
              </a:rPr>
              <a:t>: Checks if the database has security mechanisms that allow permissions to be granted to specific roles or users, enhancing data security.</a:t>
            </a:r>
          </a:p>
          <a:p>
            <a:pPr rtl="0" fontAlgn="ctr">
              <a:spcBef>
                <a:spcPts val="0"/>
              </a:spcBef>
              <a:spcAft>
                <a:spcPts val="0"/>
              </a:spcAft>
              <a:buFont typeface="Arial" panose="020B0604020202020204" pitchFamily="34" charset="0"/>
              <a:buChar char="•"/>
            </a:pPr>
            <a:r>
              <a:rPr lang="en-US" sz="1300" b="1" dirty="0">
                <a:solidFill>
                  <a:srgbClr val="37352F"/>
                </a:solidFill>
                <a:effectLst/>
              </a:rPr>
              <a:t>Dynamic segment placement vs. static data </a:t>
            </a:r>
            <a:r>
              <a:rPr lang="en-US" sz="1300" b="1" dirty="0" err="1">
                <a:solidFill>
                  <a:srgbClr val="37352F"/>
                </a:solidFill>
                <a:effectLst/>
              </a:rPr>
              <a:t>sharding</a:t>
            </a:r>
            <a:r>
              <a:rPr lang="en-US" sz="1300" dirty="0">
                <a:solidFill>
                  <a:srgbClr val="37352F"/>
                </a:solidFill>
                <a:effectLst/>
              </a:rPr>
              <a:t>: Refers to how the database manages data distribution and scaling. Dynamic segment placement allows for more flexible data distribution based on real-time needs, while static data </a:t>
            </a:r>
            <a:r>
              <a:rPr lang="en-US" sz="1300" dirty="0" err="1">
                <a:solidFill>
                  <a:srgbClr val="37352F"/>
                </a:solidFill>
                <a:effectLst/>
              </a:rPr>
              <a:t>sharding</a:t>
            </a:r>
            <a:r>
              <a:rPr lang="en-US" sz="1300" dirty="0">
                <a:solidFill>
                  <a:srgbClr val="37352F"/>
                </a:solidFill>
                <a:effectLst/>
              </a:rPr>
              <a:t> divides data into predetermined segments.</a:t>
            </a:r>
          </a:p>
          <a:p>
            <a:pPr rtl="0" fontAlgn="ctr">
              <a:spcBef>
                <a:spcPts val="0"/>
              </a:spcBef>
              <a:spcAft>
                <a:spcPts val="0"/>
              </a:spcAft>
              <a:buFont typeface="Arial" panose="020B0604020202020204" pitchFamily="34" charset="0"/>
              <a:buChar char="•"/>
            </a:pPr>
            <a:r>
              <a:rPr lang="en-US" sz="1300" b="1" dirty="0">
                <a:solidFill>
                  <a:srgbClr val="37352F"/>
                </a:solidFill>
                <a:effectLst/>
              </a:rPr>
              <a:t>Free hosted tier</a:t>
            </a:r>
            <a:r>
              <a:rPr lang="en-US" sz="1300" dirty="0">
                <a:solidFill>
                  <a:srgbClr val="37352F"/>
                </a:solidFill>
                <a:effectLst/>
              </a:rPr>
              <a:t>: Specifies if the database provider offers a free cloud-hosted version, allowing users to test or use the database without initial investment.</a:t>
            </a:r>
          </a:p>
          <a:p>
            <a:pPr rtl="0" fontAlgn="ctr">
              <a:spcBef>
                <a:spcPts val="0"/>
              </a:spcBef>
              <a:spcAft>
                <a:spcPts val="0"/>
              </a:spcAft>
              <a:buFont typeface="Arial" panose="020B0604020202020204" pitchFamily="34" charset="0"/>
              <a:buChar char="•"/>
            </a:pPr>
            <a:r>
              <a:rPr lang="en-US" sz="1300" b="1" dirty="0">
                <a:solidFill>
                  <a:srgbClr val="37352F"/>
                </a:solidFill>
                <a:effectLst/>
              </a:rPr>
              <a:t>Pricing (50k vectors @1536)</a:t>
            </a:r>
            <a:r>
              <a:rPr lang="en-US" sz="1300" dirty="0">
                <a:solidFill>
                  <a:srgbClr val="37352F"/>
                </a:solidFill>
                <a:effectLst/>
              </a:rPr>
              <a:t> and </a:t>
            </a:r>
            <a:r>
              <a:rPr lang="en-US" sz="1300" b="1" dirty="0">
                <a:solidFill>
                  <a:srgbClr val="37352F"/>
                </a:solidFill>
                <a:effectLst/>
              </a:rPr>
              <a:t>Pricing (20M vectors, 20M req. @768)</a:t>
            </a:r>
            <a:r>
              <a:rPr lang="en-US" sz="1300" dirty="0">
                <a:solidFill>
                  <a:srgbClr val="37352F"/>
                </a:solidFill>
                <a:effectLst/>
              </a:rPr>
              <a:t>: Provides information on the cost associated with storing and querying specific amounts of data, giving an insight into the database's cost-effectiveness for both small and large-scale use cases.</a:t>
            </a:r>
          </a:p>
        </p:txBody>
      </p:sp>
      <p:sp>
        <p:nvSpPr>
          <p:cNvPr id="4" name="Date Placeholder 3">
            <a:extLst>
              <a:ext uri="{FF2B5EF4-FFF2-40B4-BE49-F238E27FC236}">
                <a16:creationId xmlns:a16="http://schemas.microsoft.com/office/drawing/2014/main" id="{216D0044-3200-16C5-289F-E5384F6FF5B7}"/>
              </a:ext>
            </a:extLst>
          </p:cNvPr>
          <p:cNvSpPr>
            <a:spLocks noGrp="1"/>
          </p:cNvSpPr>
          <p:nvPr>
            <p:ph type="dt" sz="half" idx="10"/>
          </p:nvPr>
        </p:nvSpPr>
        <p:spPr/>
        <p:txBody>
          <a:bodyPr/>
          <a:lstStyle/>
          <a:p>
            <a:fld id="{C17583A6-A98A-9545-B5C5-009E29CFECA2}" type="datetime1">
              <a:rPr lang="en-US" smtClean="0"/>
              <a:t>10/29/24</a:t>
            </a:fld>
            <a:endParaRPr lang="en-US"/>
          </a:p>
        </p:txBody>
      </p:sp>
      <p:sp>
        <p:nvSpPr>
          <p:cNvPr id="5" name="Footer Placeholder 4">
            <a:extLst>
              <a:ext uri="{FF2B5EF4-FFF2-40B4-BE49-F238E27FC236}">
                <a16:creationId xmlns:a16="http://schemas.microsoft.com/office/drawing/2014/main" id="{53FC2566-EE33-A97B-00CD-CB7530CEC5FF}"/>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74227766-E918-E466-DA5F-7B36E905C8EB}"/>
              </a:ext>
            </a:extLst>
          </p:cNvPr>
          <p:cNvSpPr>
            <a:spLocks noGrp="1"/>
          </p:cNvSpPr>
          <p:nvPr>
            <p:ph type="sldNum" sz="quarter" idx="12"/>
          </p:nvPr>
        </p:nvSpPr>
        <p:spPr/>
        <p:txBody>
          <a:bodyPr/>
          <a:lstStyle/>
          <a:p>
            <a:fld id="{15F49A97-DD44-2343-A5EC-700E0D6A86C6}" type="slidenum">
              <a:rPr lang="en-US" smtClean="0"/>
              <a:t>19</a:t>
            </a:fld>
            <a:endParaRPr lang="en-US"/>
          </a:p>
        </p:txBody>
      </p:sp>
    </p:spTree>
    <p:extLst>
      <p:ext uri="{BB962C8B-B14F-4D97-AF65-F5344CB8AC3E}">
        <p14:creationId xmlns:p14="http://schemas.microsoft.com/office/powerpoint/2010/main" val="1491566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4A0D-D68B-3765-2A51-6962D7FDE19B}"/>
              </a:ext>
            </a:extLst>
          </p:cNvPr>
          <p:cNvSpPr>
            <a:spLocks noGrp="1"/>
          </p:cNvSpPr>
          <p:nvPr>
            <p:ph type="title"/>
          </p:nvPr>
        </p:nvSpPr>
        <p:spPr/>
        <p:txBody>
          <a:bodyPr/>
          <a:lstStyle/>
          <a:p>
            <a:r>
              <a:rPr lang="en-US" dirty="0"/>
              <a:t>RAG 101</a:t>
            </a:r>
          </a:p>
        </p:txBody>
      </p:sp>
      <p:sp>
        <p:nvSpPr>
          <p:cNvPr id="6" name="TextBox 5">
            <a:extLst>
              <a:ext uri="{FF2B5EF4-FFF2-40B4-BE49-F238E27FC236}">
                <a16:creationId xmlns:a16="http://schemas.microsoft.com/office/drawing/2014/main" id="{29486967-1804-EC1B-A24D-CEF41AA861C0}"/>
              </a:ext>
            </a:extLst>
          </p:cNvPr>
          <p:cNvSpPr txBox="1"/>
          <p:nvPr/>
        </p:nvSpPr>
        <p:spPr>
          <a:xfrm>
            <a:off x="7005044" y="471615"/>
            <a:ext cx="513252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Base LLM lacks internal knowledge </a:t>
            </a:r>
          </a:p>
          <a:p>
            <a:pPr marL="285750" indent="-285750">
              <a:buFont typeface="Arial" panose="020B0604020202020204" pitchFamily="34" charset="0"/>
              <a:buChar char="•"/>
            </a:pPr>
            <a:r>
              <a:rPr lang="en-US" dirty="0"/>
              <a:t>RAG: concept to provide LLMs with additional information from an external knowledge source. This allows them to generate more accurate and contextual answers while reducing hallucinations.</a:t>
            </a:r>
          </a:p>
          <a:p>
            <a:pPr marL="285750" indent="-285750">
              <a:buFont typeface="Arial" panose="020B0604020202020204" pitchFamily="34" charset="0"/>
              <a:buChar char="•"/>
            </a:pPr>
            <a:r>
              <a:rPr lang="en-US" dirty="0"/>
              <a:t>4 steps:</a:t>
            </a:r>
          </a:p>
          <a:p>
            <a:pPr marL="800100" lvl="1" indent="-342900">
              <a:buFont typeface="+mj-lt"/>
              <a:buAutoNum type="arabicPeriod"/>
            </a:pPr>
            <a:r>
              <a:rPr lang="en-US" b="1" dirty="0">
                <a:solidFill>
                  <a:schemeClr val="accent5"/>
                </a:solidFill>
              </a:rPr>
              <a:t>Create</a:t>
            </a:r>
            <a:r>
              <a:rPr lang="en-US" dirty="0"/>
              <a:t>: documents are stored into vector database</a:t>
            </a:r>
          </a:p>
          <a:p>
            <a:pPr marL="800100" lvl="1" indent="-342900">
              <a:buFont typeface="+mj-lt"/>
              <a:buAutoNum type="arabicPeriod"/>
            </a:pPr>
            <a:r>
              <a:rPr lang="en-US" b="1" dirty="0">
                <a:solidFill>
                  <a:srgbClr val="C00000"/>
                </a:solidFill>
              </a:rPr>
              <a:t>Retrieve</a:t>
            </a:r>
            <a:r>
              <a:rPr lang="en-US" b="1" dirty="0"/>
              <a:t>: </a:t>
            </a:r>
            <a:r>
              <a:rPr lang="en-US" dirty="0"/>
              <a:t>The user query is used to retrieve relevant context from an external knowledge source. For this, the user query is embedded with an embedding model into the same vector space as the additional context in the vector database. This allows to perform a similarity search, and the top k closest data objects from the vector database are returned.</a:t>
            </a:r>
          </a:p>
          <a:p>
            <a:pPr marL="800100" lvl="1" indent="-342900">
              <a:buFont typeface="+mj-lt"/>
              <a:buAutoNum type="arabicPeriod"/>
            </a:pPr>
            <a:r>
              <a:rPr lang="en-US" b="1" dirty="0">
                <a:solidFill>
                  <a:schemeClr val="accent4"/>
                </a:solidFill>
              </a:rPr>
              <a:t>Augment</a:t>
            </a:r>
            <a:r>
              <a:rPr lang="en-US" b="1" dirty="0"/>
              <a:t>: </a:t>
            </a:r>
            <a:r>
              <a:rPr lang="en-US" dirty="0"/>
              <a:t>The user query and the retrieved additional context are stuffed into a prompt template.</a:t>
            </a:r>
          </a:p>
          <a:p>
            <a:pPr marL="800100" lvl="1" indent="-342900">
              <a:buFont typeface="+mj-lt"/>
              <a:buAutoNum type="arabicPeriod"/>
            </a:pPr>
            <a:r>
              <a:rPr lang="en-US" b="1" dirty="0">
                <a:solidFill>
                  <a:schemeClr val="accent6"/>
                </a:solidFill>
              </a:rPr>
              <a:t>Generate</a:t>
            </a:r>
            <a:r>
              <a:rPr lang="en-US" b="1" dirty="0"/>
              <a:t>:</a:t>
            </a:r>
            <a:r>
              <a:rPr lang="en-US" dirty="0"/>
              <a:t> Finally, the retrieval-augmented prompt is fed to the LLM.</a:t>
            </a:r>
          </a:p>
          <a:p>
            <a:pPr marL="742950" lvl="1" indent="-28575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51B7F96B-111C-4CB9-710D-7C4D470D3816}"/>
              </a:ext>
            </a:extLst>
          </p:cNvPr>
          <p:cNvSpPr>
            <a:spLocks noGrp="1"/>
          </p:cNvSpPr>
          <p:nvPr>
            <p:ph type="dt" sz="half" idx="10"/>
          </p:nvPr>
        </p:nvSpPr>
        <p:spPr/>
        <p:txBody>
          <a:bodyPr/>
          <a:lstStyle/>
          <a:p>
            <a:fld id="{A8800C54-B9F1-174B-9944-8A45C4C8FB33}" type="datetime1">
              <a:rPr lang="en-US" smtClean="0"/>
              <a:t>10/29/24</a:t>
            </a:fld>
            <a:endParaRPr lang="en-US"/>
          </a:p>
        </p:txBody>
      </p:sp>
      <p:sp>
        <p:nvSpPr>
          <p:cNvPr id="10" name="Footer Placeholder 9">
            <a:extLst>
              <a:ext uri="{FF2B5EF4-FFF2-40B4-BE49-F238E27FC236}">
                <a16:creationId xmlns:a16="http://schemas.microsoft.com/office/drawing/2014/main" id="{1F5811B5-E74D-47C5-26A9-989F63E3199F}"/>
              </a:ext>
            </a:extLst>
          </p:cNvPr>
          <p:cNvSpPr>
            <a:spLocks noGrp="1"/>
          </p:cNvSpPr>
          <p:nvPr>
            <p:ph type="ftr" sz="quarter" idx="11"/>
          </p:nvPr>
        </p:nvSpPr>
        <p:spPr/>
        <p:txBody>
          <a:bodyPr/>
          <a:lstStyle/>
          <a:p>
            <a:r>
              <a:rPr lang="en-US" dirty="0"/>
              <a:t>RAG eval</a:t>
            </a:r>
          </a:p>
        </p:txBody>
      </p:sp>
      <p:sp>
        <p:nvSpPr>
          <p:cNvPr id="11" name="Slide Number Placeholder 10">
            <a:extLst>
              <a:ext uri="{FF2B5EF4-FFF2-40B4-BE49-F238E27FC236}">
                <a16:creationId xmlns:a16="http://schemas.microsoft.com/office/drawing/2014/main" id="{AA4316DD-18C1-9630-2E65-19FDA83236E7}"/>
              </a:ext>
            </a:extLst>
          </p:cNvPr>
          <p:cNvSpPr>
            <a:spLocks noGrp="1"/>
          </p:cNvSpPr>
          <p:nvPr>
            <p:ph type="sldNum" sz="quarter" idx="12"/>
          </p:nvPr>
        </p:nvSpPr>
        <p:spPr/>
        <p:txBody>
          <a:bodyPr/>
          <a:lstStyle/>
          <a:p>
            <a:fld id="{15F49A97-DD44-2343-A5EC-700E0D6A86C6}" type="slidenum">
              <a:rPr lang="en-US" smtClean="0"/>
              <a:t>2</a:t>
            </a:fld>
            <a:endParaRPr lang="en-US" dirty="0"/>
          </a:p>
        </p:txBody>
      </p:sp>
      <p:grpSp>
        <p:nvGrpSpPr>
          <p:cNvPr id="17" name="Group 16">
            <a:extLst>
              <a:ext uri="{FF2B5EF4-FFF2-40B4-BE49-F238E27FC236}">
                <a16:creationId xmlns:a16="http://schemas.microsoft.com/office/drawing/2014/main" id="{C936890F-EF0E-EBFD-1618-95329B2DEB71}"/>
              </a:ext>
            </a:extLst>
          </p:cNvPr>
          <p:cNvGrpSpPr/>
          <p:nvPr/>
        </p:nvGrpSpPr>
        <p:grpSpPr>
          <a:xfrm>
            <a:off x="250496" y="1545741"/>
            <a:ext cx="6433333" cy="2928288"/>
            <a:chOff x="250496" y="1545741"/>
            <a:chExt cx="6783741" cy="3084218"/>
          </a:xfrm>
        </p:grpSpPr>
        <p:pic>
          <p:nvPicPr>
            <p:cNvPr id="15" name="Picture 14" descr="A diagram of a software process&#10;&#10;Description automatically generated">
              <a:extLst>
                <a:ext uri="{FF2B5EF4-FFF2-40B4-BE49-F238E27FC236}">
                  <a16:creationId xmlns:a16="http://schemas.microsoft.com/office/drawing/2014/main" id="{75C4D2FB-795A-0E5D-AA65-8720A823EDA7}"/>
                </a:ext>
              </a:extLst>
            </p:cNvPr>
            <p:cNvPicPr>
              <a:picLocks noChangeAspect="1"/>
            </p:cNvPicPr>
            <p:nvPr/>
          </p:nvPicPr>
          <p:blipFill rotWithShape="1">
            <a:blip r:embed="rId2"/>
            <a:srcRect b="3955"/>
            <a:stretch/>
          </p:blipFill>
          <p:spPr>
            <a:xfrm>
              <a:off x="250496" y="1545741"/>
              <a:ext cx="6783741" cy="2950060"/>
            </a:xfrm>
            <a:prstGeom prst="rect">
              <a:avLst/>
            </a:prstGeom>
          </p:spPr>
        </p:pic>
        <p:sp>
          <p:nvSpPr>
            <p:cNvPr id="16" name="Rectangle 15">
              <a:extLst>
                <a:ext uri="{FF2B5EF4-FFF2-40B4-BE49-F238E27FC236}">
                  <a16:creationId xmlns:a16="http://schemas.microsoft.com/office/drawing/2014/main" id="{483DF6A3-688C-3A54-EE25-A077E83E886D}"/>
                </a:ext>
              </a:extLst>
            </p:cNvPr>
            <p:cNvSpPr/>
            <p:nvPr/>
          </p:nvSpPr>
          <p:spPr>
            <a:xfrm>
              <a:off x="2046514" y="4452257"/>
              <a:ext cx="827315" cy="17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ounded Rectangle 17">
            <a:extLst>
              <a:ext uri="{FF2B5EF4-FFF2-40B4-BE49-F238E27FC236}">
                <a16:creationId xmlns:a16="http://schemas.microsoft.com/office/drawing/2014/main" id="{DB64B074-9396-6097-F3D4-43C363DCF89A}"/>
              </a:ext>
            </a:extLst>
          </p:cNvPr>
          <p:cNvSpPr/>
          <p:nvPr/>
        </p:nvSpPr>
        <p:spPr>
          <a:xfrm>
            <a:off x="1970967" y="3571762"/>
            <a:ext cx="4712861" cy="903514"/>
          </a:xfrm>
          <a:prstGeom prst="round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13C11A6B-8BAC-F9F6-312F-6E4F488B279F}"/>
              </a:ext>
            </a:extLst>
          </p:cNvPr>
          <p:cNvSpPr/>
          <p:nvPr/>
        </p:nvSpPr>
        <p:spPr>
          <a:xfrm>
            <a:off x="1981852" y="1545740"/>
            <a:ext cx="663377" cy="2024775"/>
          </a:xfrm>
          <a:prstGeom prst="round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659ABCEE-2A33-D46C-C0E3-CAC01D8E566B}"/>
              </a:ext>
            </a:extLst>
          </p:cNvPr>
          <p:cNvSpPr/>
          <p:nvPr/>
        </p:nvSpPr>
        <p:spPr>
          <a:xfrm>
            <a:off x="2656114" y="1545741"/>
            <a:ext cx="783772" cy="805573"/>
          </a:xfrm>
          <a:prstGeom prst="round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04E23651-930D-C831-D478-10C057DE0D39}"/>
              </a:ext>
            </a:extLst>
          </p:cNvPr>
          <p:cNvSpPr/>
          <p:nvPr/>
        </p:nvSpPr>
        <p:spPr>
          <a:xfrm>
            <a:off x="3439885" y="1545740"/>
            <a:ext cx="2824931" cy="805574"/>
          </a:xfrm>
          <a:prstGeom prst="round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896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DD1E-DE38-69CE-3D31-EFC90B36637B}"/>
              </a:ext>
            </a:extLst>
          </p:cNvPr>
          <p:cNvSpPr>
            <a:spLocks noGrp="1"/>
          </p:cNvSpPr>
          <p:nvPr>
            <p:ph type="title"/>
          </p:nvPr>
        </p:nvSpPr>
        <p:spPr/>
        <p:txBody>
          <a:bodyPr/>
          <a:lstStyle/>
          <a:p>
            <a:r>
              <a:rPr lang="en-US" dirty="0"/>
              <a:t>RAG Evaluation Framework</a:t>
            </a:r>
          </a:p>
        </p:txBody>
      </p:sp>
      <p:sp>
        <p:nvSpPr>
          <p:cNvPr id="6" name="Content Placeholder 5">
            <a:extLst>
              <a:ext uri="{FF2B5EF4-FFF2-40B4-BE49-F238E27FC236}">
                <a16:creationId xmlns:a16="http://schemas.microsoft.com/office/drawing/2014/main" id="{FCBC21DC-51AB-B886-141B-BC4702638B5C}"/>
              </a:ext>
            </a:extLst>
          </p:cNvPr>
          <p:cNvSpPr>
            <a:spLocks noGrp="1"/>
          </p:cNvSpPr>
          <p:nvPr>
            <p:ph idx="1"/>
          </p:nvPr>
        </p:nvSpPr>
        <p:spPr/>
        <p:txBody>
          <a:bodyPr>
            <a:normAutofit/>
          </a:bodyPr>
          <a:lstStyle/>
          <a:p>
            <a:r>
              <a:rPr lang="en-US" dirty="0"/>
              <a:t>TRIAD framework:</a:t>
            </a:r>
          </a:p>
          <a:p>
            <a:pPr lvl="1"/>
            <a:r>
              <a:rPr lang="en-US" dirty="0"/>
              <a:t>RAGAS package: </a:t>
            </a:r>
            <a:r>
              <a:rPr lang="en-US" dirty="0">
                <a:hlinkClick r:id="rId2"/>
              </a:rPr>
              <a:t>https://</a:t>
            </a:r>
            <a:r>
              <a:rPr lang="en-US" dirty="0" err="1">
                <a:hlinkClick r:id="rId2"/>
              </a:rPr>
              <a:t>docs.ragas.io</a:t>
            </a:r>
            <a:r>
              <a:rPr lang="en-US" dirty="0">
                <a:hlinkClick r:id="rId2"/>
              </a:rPr>
              <a:t>/</a:t>
            </a:r>
            <a:r>
              <a:rPr lang="en-US" dirty="0" err="1">
                <a:hlinkClick r:id="rId2"/>
              </a:rPr>
              <a:t>en</a:t>
            </a:r>
            <a:r>
              <a:rPr lang="en-US" dirty="0">
                <a:hlinkClick r:id="rId2"/>
              </a:rPr>
              <a:t>/stable/</a:t>
            </a:r>
            <a:endParaRPr lang="en-US" dirty="0"/>
          </a:p>
          <a:p>
            <a:pPr lvl="1"/>
            <a:r>
              <a:rPr lang="en-US" dirty="0" err="1"/>
              <a:t>DeepEval</a:t>
            </a:r>
            <a:r>
              <a:rPr lang="en-US" dirty="0"/>
              <a:t> package: </a:t>
            </a:r>
            <a:r>
              <a:rPr lang="en-US" dirty="0">
                <a:hlinkClick r:id="rId3"/>
              </a:rPr>
              <a:t>https://</a:t>
            </a:r>
            <a:r>
              <a:rPr lang="en-US" dirty="0" err="1">
                <a:hlinkClick r:id="rId3"/>
              </a:rPr>
              <a:t>docs.confident-ai.com</a:t>
            </a:r>
            <a:r>
              <a:rPr lang="en-US" dirty="0">
                <a:hlinkClick r:id="rId3"/>
              </a:rPr>
              <a:t>/docs/getting-started</a:t>
            </a:r>
            <a:endParaRPr lang="en-US" dirty="0"/>
          </a:p>
          <a:p>
            <a:pPr lvl="1"/>
            <a:r>
              <a:rPr lang="en-US" dirty="0" err="1"/>
              <a:t>TruEval</a:t>
            </a:r>
            <a:r>
              <a:rPr lang="en-US" dirty="0"/>
              <a:t> package: </a:t>
            </a:r>
            <a:r>
              <a:rPr lang="en-US" dirty="0">
                <a:hlinkClick r:id="rId4"/>
              </a:rPr>
              <a:t>https://</a:t>
            </a:r>
            <a:r>
              <a:rPr lang="en-US" dirty="0" err="1">
                <a:hlinkClick r:id="rId4"/>
              </a:rPr>
              <a:t>github.com</a:t>
            </a:r>
            <a:r>
              <a:rPr lang="en-US" dirty="0">
                <a:hlinkClick r:id="rId4"/>
              </a:rPr>
              <a:t>/</a:t>
            </a:r>
            <a:r>
              <a:rPr lang="en-US" dirty="0" err="1">
                <a:hlinkClick r:id="rId4"/>
              </a:rPr>
              <a:t>truera</a:t>
            </a:r>
            <a:r>
              <a:rPr lang="en-US" dirty="0">
                <a:hlinkClick r:id="rId4"/>
              </a:rPr>
              <a:t>/</a:t>
            </a:r>
            <a:r>
              <a:rPr lang="en-US" dirty="0" err="1">
                <a:hlinkClick r:id="rId4"/>
              </a:rPr>
              <a:t>trulens</a:t>
            </a:r>
            <a:endParaRPr lang="en-US" dirty="0"/>
          </a:p>
          <a:p>
            <a:r>
              <a:rPr lang="en-US" dirty="0"/>
              <a:t>Using LLM as a judge</a:t>
            </a:r>
          </a:p>
          <a:p>
            <a:pPr lvl="1"/>
            <a:r>
              <a:rPr lang="en-US" dirty="0">
                <a:hlinkClick r:id="rId5"/>
              </a:rPr>
              <a:t>https://</a:t>
            </a:r>
            <a:r>
              <a:rPr lang="en-US" dirty="0" err="1">
                <a:hlinkClick r:id="rId5"/>
              </a:rPr>
              <a:t>huggingface.co</a:t>
            </a:r>
            <a:r>
              <a:rPr lang="en-US" dirty="0">
                <a:hlinkClick r:id="rId5"/>
              </a:rPr>
              <a:t>/learn/cookbook/</a:t>
            </a:r>
            <a:r>
              <a:rPr lang="en-US" dirty="0" err="1">
                <a:hlinkClick r:id="rId5"/>
              </a:rPr>
              <a:t>en</a:t>
            </a:r>
            <a:r>
              <a:rPr lang="en-US" dirty="0">
                <a:hlinkClick r:id="rId5"/>
              </a:rPr>
              <a:t>/</a:t>
            </a:r>
            <a:r>
              <a:rPr lang="en-US" dirty="0" err="1">
                <a:hlinkClick r:id="rId5"/>
              </a:rPr>
              <a:t>rag_evaluation</a:t>
            </a:r>
            <a:endParaRPr lang="en-US" dirty="0"/>
          </a:p>
          <a:p>
            <a:r>
              <a:rPr lang="en-US" dirty="0"/>
              <a:t>RAG system evaluation is 3-folds:</a:t>
            </a:r>
          </a:p>
          <a:p>
            <a:pPr lvl="1"/>
            <a:r>
              <a:rPr lang="en-US" dirty="0"/>
              <a:t>Chunking Evaluation</a:t>
            </a:r>
          </a:p>
          <a:p>
            <a:pPr lvl="1"/>
            <a:r>
              <a:rPr lang="en-US" dirty="0"/>
              <a:t>Retrieval Evaluation</a:t>
            </a:r>
          </a:p>
          <a:p>
            <a:pPr lvl="1"/>
            <a:r>
              <a:rPr lang="en-US" dirty="0"/>
              <a:t>Overall Response Evaluation</a:t>
            </a:r>
          </a:p>
          <a:p>
            <a:endParaRPr lang="en-US" dirty="0"/>
          </a:p>
        </p:txBody>
      </p:sp>
      <p:sp>
        <p:nvSpPr>
          <p:cNvPr id="3" name="Date Placeholder 2">
            <a:extLst>
              <a:ext uri="{FF2B5EF4-FFF2-40B4-BE49-F238E27FC236}">
                <a16:creationId xmlns:a16="http://schemas.microsoft.com/office/drawing/2014/main" id="{F367BB16-CEE7-DE01-8D73-DED77B79A7F6}"/>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4DAC3E4F-BDBC-514B-7F74-B42C61697425}"/>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6343E2FD-719D-8B69-C14B-D18CA4140DAA}"/>
              </a:ext>
            </a:extLst>
          </p:cNvPr>
          <p:cNvSpPr>
            <a:spLocks noGrp="1"/>
          </p:cNvSpPr>
          <p:nvPr>
            <p:ph type="sldNum" sz="quarter" idx="12"/>
          </p:nvPr>
        </p:nvSpPr>
        <p:spPr/>
        <p:txBody>
          <a:bodyPr/>
          <a:lstStyle/>
          <a:p>
            <a:fld id="{15F49A97-DD44-2343-A5EC-700E0D6A86C6}" type="slidenum">
              <a:rPr lang="en-US" smtClean="0"/>
              <a:t>3</a:t>
            </a:fld>
            <a:endParaRPr lang="en-US"/>
          </a:p>
        </p:txBody>
      </p:sp>
    </p:spTree>
    <p:extLst>
      <p:ext uri="{BB962C8B-B14F-4D97-AF65-F5344CB8AC3E}">
        <p14:creationId xmlns:p14="http://schemas.microsoft.com/office/powerpoint/2010/main" val="260571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9983-3E82-4C06-18C5-BE516BD27F12}"/>
              </a:ext>
            </a:extLst>
          </p:cNvPr>
          <p:cNvSpPr>
            <a:spLocks noGrp="1"/>
          </p:cNvSpPr>
          <p:nvPr>
            <p:ph type="title"/>
          </p:nvPr>
        </p:nvSpPr>
        <p:spPr/>
        <p:txBody>
          <a:bodyPr/>
          <a:lstStyle/>
          <a:p>
            <a:r>
              <a:rPr lang="en-US" dirty="0"/>
              <a:t>RAG evaluation framework (1/2)</a:t>
            </a:r>
          </a:p>
        </p:txBody>
      </p:sp>
      <p:sp>
        <p:nvSpPr>
          <p:cNvPr id="3" name="Date Placeholder 2">
            <a:extLst>
              <a:ext uri="{FF2B5EF4-FFF2-40B4-BE49-F238E27FC236}">
                <a16:creationId xmlns:a16="http://schemas.microsoft.com/office/drawing/2014/main" id="{484E932F-151B-D64B-D8D9-D25BDA2DB6CD}"/>
              </a:ext>
            </a:extLst>
          </p:cNvPr>
          <p:cNvSpPr>
            <a:spLocks noGrp="1"/>
          </p:cNvSpPr>
          <p:nvPr>
            <p:ph type="dt" sz="half" idx="10"/>
          </p:nvPr>
        </p:nvSpPr>
        <p:spPr/>
        <p:txBody>
          <a:bodyPr/>
          <a:lstStyle/>
          <a:p>
            <a:fld id="{DFABEA1E-388F-8D42-8225-C808050741CC}" type="datetime1">
              <a:rPr lang="en-US" smtClean="0"/>
              <a:t>10/29/24</a:t>
            </a:fld>
            <a:endParaRPr lang="en-US"/>
          </a:p>
        </p:txBody>
      </p:sp>
      <p:sp>
        <p:nvSpPr>
          <p:cNvPr id="4" name="Footer Placeholder 3">
            <a:extLst>
              <a:ext uri="{FF2B5EF4-FFF2-40B4-BE49-F238E27FC236}">
                <a16:creationId xmlns:a16="http://schemas.microsoft.com/office/drawing/2014/main" id="{36154733-B348-74BF-30FD-741EA32D265E}"/>
              </a:ext>
            </a:extLst>
          </p:cNvPr>
          <p:cNvSpPr>
            <a:spLocks noGrp="1"/>
          </p:cNvSpPr>
          <p:nvPr>
            <p:ph type="ftr" sz="quarter" idx="11"/>
          </p:nvPr>
        </p:nvSpPr>
        <p:spPr/>
        <p:txBody>
          <a:bodyPr/>
          <a:lstStyle/>
          <a:p>
            <a:r>
              <a:rPr lang="en-US"/>
              <a:t>RAG eval</a:t>
            </a:r>
          </a:p>
        </p:txBody>
      </p:sp>
      <p:sp>
        <p:nvSpPr>
          <p:cNvPr id="5" name="Slide Number Placeholder 4">
            <a:extLst>
              <a:ext uri="{FF2B5EF4-FFF2-40B4-BE49-F238E27FC236}">
                <a16:creationId xmlns:a16="http://schemas.microsoft.com/office/drawing/2014/main" id="{E7EB960C-6361-562B-A9F9-3E0D24BBD464}"/>
              </a:ext>
            </a:extLst>
          </p:cNvPr>
          <p:cNvSpPr>
            <a:spLocks noGrp="1"/>
          </p:cNvSpPr>
          <p:nvPr>
            <p:ph type="sldNum" sz="quarter" idx="12"/>
          </p:nvPr>
        </p:nvSpPr>
        <p:spPr/>
        <p:txBody>
          <a:bodyPr/>
          <a:lstStyle/>
          <a:p>
            <a:fld id="{15F49A97-DD44-2343-A5EC-700E0D6A86C6}" type="slidenum">
              <a:rPr lang="en-US" smtClean="0"/>
              <a:t>4</a:t>
            </a:fld>
            <a:endParaRPr lang="en-US"/>
          </a:p>
        </p:txBody>
      </p:sp>
      <p:graphicFrame>
        <p:nvGraphicFramePr>
          <p:cNvPr id="6" name="Table 6">
            <a:extLst>
              <a:ext uri="{FF2B5EF4-FFF2-40B4-BE49-F238E27FC236}">
                <a16:creationId xmlns:a16="http://schemas.microsoft.com/office/drawing/2014/main" id="{C0CB78C5-5AC1-DA59-863C-78C1EBA4D8FA}"/>
              </a:ext>
            </a:extLst>
          </p:cNvPr>
          <p:cNvGraphicFramePr>
            <a:graphicFrameLocks noGrp="1"/>
          </p:cNvGraphicFramePr>
          <p:nvPr>
            <p:extLst>
              <p:ext uri="{D42A27DB-BD31-4B8C-83A1-F6EECF244321}">
                <p14:modId xmlns:p14="http://schemas.microsoft.com/office/powerpoint/2010/main" val="3167425859"/>
              </p:ext>
            </p:extLst>
          </p:nvPr>
        </p:nvGraphicFramePr>
        <p:xfrm>
          <a:off x="468016" y="1690688"/>
          <a:ext cx="11583228" cy="4269957"/>
        </p:xfrm>
        <a:graphic>
          <a:graphicData uri="http://schemas.openxmlformats.org/drawingml/2006/table">
            <a:tbl>
              <a:tblPr firstRow="1" bandRow="1">
                <a:tableStyleId>{5C22544A-7EE6-4342-B048-85BDC9FD1C3A}</a:tableStyleId>
              </a:tblPr>
              <a:tblGrid>
                <a:gridCol w="1908123">
                  <a:extLst>
                    <a:ext uri="{9D8B030D-6E8A-4147-A177-3AD203B41FA5}">
                      <a16:colId xmlns:a16="http://schemas.microsoft.com/office/drawing/2014/main" val="1693805034"/>
                    </a:ext>
                  </a:extLst>
                </a:gridCol>
                <a:gridCol w="1647221">
                  <a:extLst>
                    <a:ext uri="{9D8B030D-6E8A-4147-A177-3AD203B41FA5}">
                      <a16:colId xmlns:a16="http://schemas.microsoft.com/office/drawing/2014/main" val="1757360705"/>
                    </a:ext>
                  </a:extLst>
                </a:gridCol>
                <a:gridCol w="3185962">
                  <a:extLst>
                    <a:ext uri="{9D8B030D-6E8A-4147-A177-3AD203B41FA5}">
                      <a16:colId xmlns:a16="http://schemas.microsoft.com/office/drawing/2014/main" val="414757602"/>
                    </a:ext>
                  </a:extLst>
                </a:gridCol>
                <a:gridCol w="4841922">
                  <a:extLst>
                    <a:ext uri="{9D8B030D-6E8A-4147-A177-3AD203B41FA5}">
                      <a16:colId xmlns:a16="http://schemas.microsoft.com/office/drawing/2014/main" val="1369779764"/>
                    </a:ext>
                  </a:extLst>
                </a:gridCol>
              </a:tblGrid>
              <a:tr h="219233">
                <a:tc>
                  <a:txBody>
                    <a:bodyPr/>
                    <a:lstStyle/>
                    <a:p>
                      <a:r>
                        <a:rPr lang="en-US" sz="1200" dirty="0"/>
                        <a:t>Use Case</a:t>
                      </a:r>
                    </a:p>
                  </a:txBody>
                  <a:tcPr anchor="ctr"/>
                </a:tc>
                <a:tc>
                  <a:txBody>
                    <a:bodyPr/>
                    <a:lstStyle/>
                    <a:p>
                      <a:r>
                        <a:rPr lang="en-US" sz="1200" dirty="0"/>
                        <a:t>Recommended Framework</a:t>
                      </a:r>
                    </a:p>
                  </a:txBody>
                  <a:tcPr anchor="ctr"/>
                </a:tc>
                <a:tc>
                  <a:txBody>
                    <a:bodyPr/>
                    <a:lstStyle/>
                    <a:p>
                      <a:r>
                        <a:rPr lang="en-US" sz="1200"/>
                        <a:t>Metrics Used</a:t>
                      </a:r>
                    </a:p>
                  </a:txBody>
                  <a:tcPr anchor="ctr"/>
                </a:tc>
                <a:tc>
                  <a:txBody>
                    <a:bodyPr/>
                    <a:lstStyle/>
                    <a:p>
                      <a:r>
                        <a:rPr lang="en-US" sz="1200"/>
                        <a:t>Reasoning</a:t>
                      </a:r>
                    </a:p>
                  </a:txBody>
                  <a:tcPr anchor="ctr"/>
                </a:tc>
                <a:extLst>
                  <a:ext uri="{0D108BD9-81ED-4DB2-BD59-A6C34878D82A}">
                    <a16:rowId xmlns:a16="http://schemas.microsoft.com/office/drawing/2014/main" val="502704371"/>
                  </a:ext>
                </a:extLst>
              </a:tr>
              <a:tr h="475426">
                <a:tc>
                  <a:txBody>
                    <a:bodyPr/>
                    <a:lstStyle/>
                    <a:p>
                      <a:r>
                        <a:rPr lang="en-US" sz="1200"/>
                        <a:t>Initial RAG evaluations</a:t>
                      </a:r>
                    </a:p>
                  </a:txBody>
                  <a:tcPr anchor="ctr"/>
                </a:tc>
                <a:tc>
                  <a:txBody>
                    <a:bodyPr/>
                    <a:lstStyle/>
                    <a:p>
                      <a:r>
                        <a:rPr lang="en-US" sz="1200" dirty="0"/>
                        <a:t>RAGAS</a:t>
                      </a:r>
                    </a:p>
                  </a:txBody>
                  <a:tcPr anchor="ctr"/>
                </a:tc>
                <a:tc>
                  <a:txBody>
                    <a:bodyPr/>
                    <a:lstStyle/>
                    <a:p>
                      <a:r>
                        <a:rPr lang="en-US" sz="1200"/>
                        <a:t>Average Precision (AP), Faithfulness</a:t>
                      </a:r>
                    </a:p>
                  </a:txBody>
                  <a:tcPr anchor="ctr"/>
                </a:tc>
                <a:tc>
                  <a:txBody>
                    <a:bodyPr/>
                    <a:lstStyle/>
                    <a:p>
                      <a:r>
                        <a:rPr lang="en-US" sz="1200" dirty="0"/>
                        <a:t>RAGAS is ideal for initial evaluations, especially in environments where reference data is scarce. It focuses on precision and how faithfully the response matches the provided context.</a:t>
                      </a:r>
                    </a:p>
                  </a:txBody>
                  <a:tcPr anchor="ctr"/>
                </a:tc>
                <a:extLst>
                  <a:ext uri="{0D108BD9-81ED-4DB2-BD59-A6C34878D82A}">
                    <a16:rowId xmlns:a16="http://schemas.microsoft.com/office/drawing/2014/main" val="4205025716"/>
                  </a:ext>
                </a:extLst>
              </a:tr>
              <a:tr h="475426">
                <a:tc>
                  <a:txBody>
                    <a:bodyPr/>
                    <a:lstStyle/>
                    <a:p>
                      <a:r>
                        <a:rPr lang="en-US" sz="1200"/>
                        <a:t>Dynamic, continuous RAG deployments</a:t>
                      </a:r>
                    </a:p>
                  </a:txBody>
                  <a:tcPr anchor="ctr"/>
                </a:tc>
                <a:tc>
                  <a:txBody>
                    <a:bodyPr/>
                    <a:lstStyle/>
                    <a:p>
                      <a:r>
                        <a:rPr lang="en-US" sz="1200"/>
                        <a:t>ARES</a:t>
                      </a:r>
                    </a:p>
                  </a:txBody>
                  <a:tcPr anchor="ctr"/>
                </a:tc>
                <a:tc>
                  <a:txBody>
                    <a:bodyPr/>
                    <a:lstStyle/>
                    <a:p>
                      <a:r>
                        <a:rPr lang="en-US" sz="1200"/>
                        <a:t>MRR, NDCG</a:t>
                      </a:r>
                    </a:p>
                  </a:txBody>
                  <a:tcPr anchor="ctr"/>
                </a:tc>
                <a:tc>
                  <a:txBody>
                    <a:bodyPr/>
                    <a:lstStyle/>
                    <a:p>
                      <a:r>
                        <a:rPr lang="en-US" sz="1200"/>
                        <a:t>ARES uses synthetic data and LLM judges, which are suitable for environments needing continuous updates and training and focusing on response ranking and relevance.</a:t>
                      </a:r>
                    </a:p>
                  </a:txBody>
                  <a:tcPr anchor="ctr"/>
                </a:tc>
                <a:extLst>
                  <a:ext uri="{0D108BD9-81ED-4DB2-BD59-A6C34878D82A}">
                    <a16:rowId xmlns:a16="http://schemas.microsoft.com/office/drawing/2014/main" val="1966090708"/>
                  </a:ext>
                </a:extLst>
              </a:tr>
              <a:tr h="475426">
                <a:tc>
                  <a:txBody>
                    <a:bodyPr/>
                    <a:lstStyle/>
                    <a:p>
                      <a:r>
                        <a:rPr lang="en-US" sz="1200"/>
                        <a:t>Full system traces including LLMs and Vector storage</a:t>
                      </a:r>
                    </a:p>
                  </a:txBody>
                  <a:tcPr anchor="ctr"/>
                </a:tc>
                <a:tc>
                  <a:txBody>
                    <a:bodyPr/>
                    <a:lstStyle/>
                    <a:p>
                      <a:r>
                        <a:rPr lang="en-US" sz="1200"/>
                        <a:t>TraceLoop</a:t>
                      </a:r>
                    </a:p>
                  </a:txBody>
                  <a:tcPr anchor="ctr"/>
                </a:tc>
                <a:tc>
                  <a:txBody>
                    <a:bodyPr/>
                    <a:lstStyle/>
                    <a:p>
                      <a:r>
                        <a:rPr lang="en-US" sz="1200"/>
                        <a:t>Information Gain, Factual Consistency, Citation Accuracy</a:t>
                      </a:r>
                    </a:p>
                  </a:txBody>
                  <a:tcPr anchor="ctr"/>
                </a:tc>
                <a:tc>
                  <a:txBody>
                    <a:bodyPr/>
                    <a:lstStyle/>
                    <a:p>
                      <a:r>
                        <a:rPr lang="en-US" sz="1200" dirty="0" err="1"/>
                        <a:t>TraceLoop</a:t>
                      </a:r>
                      <a:r>
                        <a:rPr lang="en-US" sz="1200" dirty="0"/>
                        <a:t> is best suited for applications where tracing the flow and provenance of information used in the generated output is critical, such as academic research or journalism. </a:t>
                      </a:r>
                    </a:p>
                  </a:txBody>
                  <a:tcPr anchor="ctr"/>
                </a:tc>
                <a:extLst>
                  <a:ext uri="{0D108BD9-81ED-4DB2-BD59-A6C34878D82A}">
                    <a16:rowId xmlns:a16="http://schemas.microsoft.com/office/drawing/2014/main" val="3806994703"/>
                  </a:ext>
                </a:extLst>
              </a:tr>
              <a:tr h="343363">
                <a:tc>
                  <a:txBody>
                    <a:bodyPr/>
                    <a:lstStyle/>
                    <a:p>
                      <a:r>
                        <a:rPr lang="en-US" sz="1200" dirty="0"/>
                        <a:t>Real-time RAG monitoring</a:t>
                      </a:r>
                    </a:p>
                  </a:txBody>
                  <a:tcPr anchor="ctr"/>
                </a:tc>
                <a:tc>
                  <a:txBody>
                    <a:bodyPr/>
                    <a:lstStyle/>
                    <a:p>
                      <a:r>
                        <a:rPr lang="en-US" sz="1200"/>
                        <a:t>Arize</a:t>
                      </a:r>
                    </a:p>
                  </a:txBody>
                  <a:tcPr anchor="ctr"/>
                </a:tc>
                <a:tc>
                  <a:txBody>
                    <a:bodyPr/>
                    <a:lstStyle/>
                    <a:p>
                      <a:r>
                        <a:rPr lang="en-US" sz="1200" dirty="0"/>
                        <a:t>Precision, Recall, F1</a:t>
                      </a:r>
                    </a:p>
                  </a:txBody>
                  <a:tcPr anchor="ctr"/>
                </a:tc>
                <a:tc>
                  <a:txBody>
                    <a:bodyPr/>
                    <a:lstStyle/>
                    <a:p>
                      <a:r>
                        <a:rPr lang="en-US" sz="1200"/>
                        <a:t>Arize excels in real-time performance monitoring, making it perfect for deployments where immediate feedback on RAG performance is essential</a:t>
                      </a:r>
                    </a:p>
                  </a:txBody>
                  <a:tcPr anchor="ctr"/>
                </a:tc>
                <a:extLst>
                  <a:ext uri="{0D108BD9-81ED-4DB2-BD59-A6C34878D82A}">
                    <a16:rowId xmlns:a16="http://schemas.microsoft.com/office/drawing/2014/main" val="2145443888"/>
                  </a:ext>
                </a:extLst>
              </a:tr>
              <a:tr h="343363">
                <a:tc>
                  <a:txBody>
                    <a:bodyPr/>
                    <a:lstStyle/>
                    <a:p>
                      <a:r>
                        <a:rPr lang="en-US" sz="1200" dirty="0"/>
                        <a:t>Enterprise-level RAG applications</a:t>
                      </a:r>
                    </a:p>
                  </a:txBody>
                  <a:tcPr anchor="ctr"/>
                </a:tc>
                <a:tc>
                  <a:txBody>
                    <a:bodyPr/>
                    <a:lstStyle/>
                    <a:p>
                      <a:r>
                        <a:rPr lang="en-US" sz="1200"/>
                        <a:t>Galileo</a:t>
                      </a:r>
                    </a:p>
                  </a:txBody>
                  <a:tcPr anchor="ctr"/>
                </a:tc>
                <a:tc>
                  <a:txBody>
                    <a:bodyPr/>
                    <a:lstStyle/>
                    <a:p>
                      <a:r>
                        <a:rPr lang="en-US" sz="1200"/>
                        <a:t>Custom metrics, Context Adherence</a:t>
                      </a:r>
                    </a:p>
                  </a:txBody>
                  <a:tcPr anchor="ctr"/>
                </a:tc>
                <a:tc>
                  <a:txBody>
                    <a:bodyPr/>
                    <a:lstStyle/>
                    <a:p>
                      <a:r>
                        <a:rPr lang="en-US" sz="1200"/>
                        <a:t>Galileo provides advanced insights and metrics integration for complex applications, ensuring RAG’s adherence to context.</a:t>
                      </a:r>
                    </a:p>
                  </a:txBody>
                  <a:tcPr anchor="ctr"/>
                </a:tc>
                <a:extLst>
                  <a:ext uri="{0D108BD9-81ED-4DB2-BD59-A6C34878D82A}">
                    <a16:rowId xmlns:a16="http://schemas.microsoft.com/office/drawing/2014/main" val="3028518261"/>
                  </a:ext>
                </a:extLst>
              </a:tr>
              <a:tr h="978117">
                <a:tc>
                  <a:txBody>
                    <a:bodyPr/>
                    <a:lstStyle/>
                    <a:p>
                      <a:r>
                        <a:rPr lang="en-US" sz="1200"/>
                        <a:t>Optimizing RAG for specific domains</a:t>
                      </a:r>
                    </a:p>
                  </a:txBody>
                  <a:tcPr anchor="ctr"/>
                </a:tc>
                <a:tc>
                  <a:txBody>
                    <a:bodyPr/>
                    <a:lstStyle/>
                    <a:p>
                      <a:r>
                        <a:rPr lang="en-US" sz="1200"/>
                        <a:t>TruLens</a:t>
                      </a:r>
                    </a:p>
                  </a:txBody>
                  <a:tcPr anchor="ctr"/>
                </a:tc>
                <a:tc>
                  <a:txBody>
                    <a:bodyPr/>
                    <a:lstStyle/>
                    <a:p>
                      <a:r>
                        <a:rPr lang="en-US" sz="1200"/>
                        <a:t>Domain-specific accuracy, Precision</a:t>
                      </a:r>
                    </a:p>
                  </a:txBody>
                  <a:tcPr anchor="ctr"/>
                </a:tc>
                <a:tc>
                  <a:txBody>
                    <a:bodyPr/>
                    <a:lstStyle/>
                    <a:p>
                      <a:r>
                        <a:rPr lang="en-US" sz="1200" dirty="0" err="1"/>
                        <a:t>TruLens</a:t>
                      </a:r>
                      <a:r>
                        <a:rPr lang="en-US" sz="1200" dirty="0"/>
                        <a:t> is designed to optimize RAG systems within specific domains, by enhancing the accuracy and precision of domain-relevant responses</a:t>
                      </a:r>
                    </a:p>
                  </a:txBody>
                  <a:tcPr anchor="ctr"/>
                </a:tc>
                <a:extLst>
                  <a:ext uri="{0D108BD9-81ED-4DB2-BD59-A6C34878D82A}">
                    <a16:rowId xmlns:a16="http://schemas.microsoft.com/office/drawing/2014/main" val="1254287795"/>
                  </a:ext>
                </a:extLst>
              </a:tr>
            </a:tbl>
          </a:graphicData>
        </a:graphic>
      </p:graphicFrame>
      <p:sp>
        <p:nvSpPr>
          <p:cNvPr id="7" name="TextBox 6">
            <a:extLst>
              <a:ext uri="{FF2B5EF4-FFF2-40B4-BE49-F238E27FC236}">
                <a16:creationId xmlns:a16="http://schemas.microsoft.com/office/drawing/2014/main" id="{A67176A1-A5CA-72FC-F497-7CD9EB65D61F}"/>
              </a:ext>
            </a:extLst>
          </p:cNvPr>
          <p:cNvSpPr txBox="1"/>
          <p:nvPr/>
        </p:nvSpPr>
        <p:spPr>
          <a:xfrm>
            <a:off x="0" y="13414"/>
            <a:ext cx="9130364" cy="246221"/>
          </a:xfrm>
          <a:prstGeom prst="rect">
            <a:avLst/>
          </a:prstGeom>
          <a:noFill/>
        </p:spPr>
        <p:txBody>
          <a:bodyPr wrap="square" rtlCol="0">
            <a:spAutoFit/>
          </a:bodyPr>
          <a:lstStyle/>
          <a:p>
            <a:r>
              <a:rPr lang="en-US" sz="1000" dirty="0">
                <a:hlinkClick r:id="rId2"/>
              </a:rPr>
              <a:t>https://</a:t>
            </a:r>
            <a:r>
              <a:rPr lang="en-US" sz="1000" dirty="0" err="1">
                <a:hlinkClick r:id="rId2"/>
              </a:rPr>
              <a:t>www.pinecone.io</a:t>
            </a:r>
            <a:r>
              <a:rPr lang="en-US" sz="1000" dirty="0">
                <a:hlinkClick r:id="rId2"/>
              </a:rPr>
              <a:t>/learn/series/vector-databases-in-production-for-busy-engineers/rag-evaluation/#Determining-which-RAG-evaluation-framework-is-right-for-you</a:t>
            </a:r>
            <a:endParaRPr lang="en-US" sz="1000" dirty="0"/>
          </a:p>
        </p:txBody>
      </p:sp>
    </p:spTree>
    <p:extLst>
      <p:ext uri="{BB962C8B-B14F-4D97-AF65-F5344CB8AC3E}">
        <p14:creationId xmlns:p14="http://schemas.microsoft.com/office/powerpoint/2010/main" val="259039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2373-BB36-576F-1B92-D3A5322EBEDD}"/>
              </a:ext>
            </a:extLst>
          </p:cNvPr>
          <p:cNvSpPr>
            <a:spLocks noGrp="1"/>
          </p:cNvSpPr>
          <p:nvPr>
            <p:ph type="title"/>
          </p:nvPr>
        </p:nvSpPr>
        <p:spPr/>
        <p:txBody>
          <a:bodyPr/>
          <a:lstStyle/>
          <a:p>
            <a:r>
              <a:rPr lang="en-US" dirty="0"/>
              <a:t>RAG evaluation framework (2/2)</a:t>
            </a:r>
          </a:p>
        </p:txBody>
      </p:sp>
      <p:sp>
        <p:nvSpPr>
          <p:cNvPr id="3" name="Content Placeholder 2">
            <a:extLst>
              <a:ext uri="{FF2B5EF4-FFF2-40B4-BE49-F238E27FC236}">
                <a16:creationId xmlns:a16="http://schemas.microsoft.com/office/drawing/2014/main" id="{BD6EE55E-B11E-4BF0-E4F2-BA3E90C4912A}"/>
              </a:ext>
            </a:extLst>
          </p:cNvPr>
          <p:cNvSpPr>
            <a:spLocks noGrp="1"/>
          </p:cNvSpPr>
          <p:nvPr>
            <p:ph idx="1"/>
          </p:nvPr>
        </p:nvSpPr>
        <p:spPr/>
        <p:txBody>
          <a:bodyPr>
            <a:normAutofit fontScale="55000" lnSpcReduction="20000"/>
          </a:bodyPr>
          <a:lstStyle/>
          <a:p>
            <a:r>
              <a:rPr lang="en-US" b="1" dirty="0" err="1">
                <a:effectLst/>
              </a:rPr>
              <a:t>Arize</a:t>
            </a:r>
            <a:r>
              <a:rPr lang="en-US" b="1" dirty="0">
                <a:effectLst/>
              </a:rPr>
              <a:t>: </a:t>
            </a:r>
            <a:r>
              <a:rPr lang="en-US" dirty="0">
                <a:hlinkClick r:id="rId2"/>
              </a:rPr>
              <a:t>Arize</a:t>
            </a:r>
            <a:r>
              <a:rPr lang="en-US" dirty="0"/>
              <a:t> acts as a model monitoring platform and adapts well to evaluating RAG systems by focusing on </a:t>
            </a:r>
            <a:r>
              <a:rPr lang="en-US" b="1" dirty="0"/>
              <a:t>Precision</a:t>
            </a:r>
            <a:r>
              <a:rPr lang="en-US" dirty="0"/>
              <a:t>, </a:t>
            </a:r>
            <a:r>
              <a:rPr lang="en-US" b="1" dirty="0"/>
              <a:t>Recall</a:t>
            </a:r>
            <a:r>
              <a:rPr lang="en-US" dirty="0"/>
              <a:t>, and </a:t>
            </a:r>
            <a:r>
              <a:rPr lang="en-US" b="1" dirty="0"/>
              <a:t>F1 Score</a:t>
            </a:r>
            <a:r>
              <a:rPr lang="en-US" dirty="0"/>
              <a:t>. It is beneficial in scenarios requiring ongoing performance tracking, ensuring RAG systems consistently meet accuracy thresholds in real-time applications. </a:t>
            </a:r>
            <a:r>
              <a:rPr lang="en-US" dirty="0" err="1"/>
              <a:t>Arize</a:t>
            </a:r>
            <a:r>
              <a:rPr lang="en-US" dirty="0"/>
              <a:t> is a proprietary paid offering providing robust support and continuous updates for enterprise deployments.</a:t>
            </a:r>
          </a:p>
          <a:p>
            <a:r>
              <a:rPr lang="en-US" b="1" dirty="0">
                <a:effectLst/>
              </a:rPr>
              <a:t>ARES: </a:t>
            </a:r>
            <a:r>
              <a:rPr lang="en-US" dirty="0">
                <a:hlinkClick r:id="rId3"/>
              </a:rPr>
              <a:t>ARES</a:t>
            </a:r>
            <a:r>
              <a:rPr lang="en-US" dirty="0"/>
              <a:t> leverages synthetic data and LLM judges, emphasizing </a:t>
            </a:r>
            <a:r>
              <a:rPr lang="en-US" b="1" dirty="0"/>
              <a:t>Mean Reciprocal Rank (MRR)</a:t>
            </a:r>
            <a:r>
              <a:rPr lang="en-US" dirty="0"/>
              <a:t> and </a:t>
            </a:r>
            <a:r>
              <a:rPr lang="en-US" b="1" dirty="0"/>
              <a:t>Normalized Discounted Cumulative Gain (NDCG)</a:t>
            </a:r>
            <a:r>
              <a:rPr lang="en-US" dirty="0"/>
              <a:t>. It is ideal for dynamic environments where continuous training and updates are necessary to maintain system relevance and accuracy. ARES is an open-source framework that provides data sets to facilitate getting started.</a:t>
            </a:r>
          </a:p>
          <a:p>
            <a:r>
              <a:rPr lang="en-US" b="1" dirty="0">
                <a:effectLst/>
              </a:rPr>
              <a:t>RAGAS: </a:t>
            </a:r>
            <a:r>
              <a:rPr lang="en-US" dirty="0">
                <a:hlinkClick r:id="rId4"/>
              </a:rPr>
              <a:t>RAGAS</a:t>
            </a:r>
            <a:r>
              <a:rPr lang="en-US" dirty="0"/>
              <a:t> offers streamlined, reference-free evaluation focusing on </a:t>
            </a:r>
            <a:r>
              <a:rPr lang="en-US" b="1" dirty="0"/>
              <a:t>Average Precision (AP)</a:t>
            </a:r>
            <a:r>
              <a:rPr lang="en-US" dirty="0"/>
              <a:t> and custom metrics like </a:t>
            </a:r>
            <a:r>
              <a:rPr lang="en-US" b="1" dirty="0"/>
              <a:t>Faithfulness</a:t>
            </a:r>
            <a:r>
              <a:rPr lang="en-US" dirty="0"/>
              <a:t>. It assesses how well the content generated aligns with provided contexts and is suitable for initial assessments or when reference data is scarce. RAGAS is an open-source tool, allowing for flexible adaptation and integration into diverse RAG systems without the financial overhead of licensed software.</a:t>
            </a:r>
          </a:p>
          <a:p>
            <a:r>
              <a:rPr lang="en-US" b="1" dirty="0" err="1">
                <a:effectLst/>
              </a:rPr>
              <a:t>TraceLoop</a:t>
            </a:r>
            <a:r>
              <a:rPr lang="en-US" b="1" dirty="0"/>
              <a:t>: </a:t>
            </a:r>
            <a:r>
              <a:rPr lang="en-US" dirty="0">
                <a:hlinkClick r:id="rId5"/>
              </a:rPr>
              <a:t>TraceLoop</a:t>
            </a:r>
            <a:r>
              <a:rPr lang="en-US" dirty="0"/>
              <a:t> is an open-source RAG evaluation framework that focuses on tracing the origins and flow of information throughout the retrieval and generation process. </a:t>
            </a:r>
          </a:p>
          <a:p>
            <a:r>
              <a:rPr lang="en-US" b="1" dirty="0" err="1">
                <a:effectLst/>
              </a:rPr>
              <a:t>TruLens</a:t>
            </a:r>
            <a:r>
              <a:rPr lang="en-US" b="1" dirty="0"/>
              <a:t>: </a:t>
            </a:r>
            <a:r>
              <a:rPr lang="en-US" dirty="0">
                <a:hlinkClick r:id="rId6"/>
              </a:rPr>
              <a:t>TruLens</a:t>
            </a:r>
            <a:r>
              <a:rPr lang="en-US" dirty="0"/>
              <a:t> specializes in domain-specific optimizations for RAG systems, emphasizing accuracy and precision tailored to specific fields. It offers detailed metrics to assess retrieval components' domain relevance. </a:t>
            </a:r>
            <a:r>
              <a:rPr lang="en-US" dirty="0" err="1"/>
              <a:t>TruLens</a:t>
            </a:r>
            <a:r>
              <a:rPr lang="en-US" dirty="0"/>
              <a:t> is a proprietary tool for enterprises seeking specialized, high-performance RAG solutions with robust customer support and regular updates to align with evolving domain-specific needs.</a:t>
            </a:r>
          </a:p>
          <a:p>
            <a:r>
              <a:rPr lang="en-US" b="1" dirty="0">
                <a:effectLst/>
              </a:rPr>
              <a:t>Galileo: </a:t>
            </a:r>
            <a:r>
              <a:rPr lang="en-US" dirty="0">
                <a:hlinkClick r:id="rId7"/>
              </a:rPr>
              <a:t>Galileo's</a:t>
            </a:r>
            <a:r>
              <a:rPr lang="en-US" dirty="0"/>
              <a:t> RAG tool integrates advanced insights and metrics into users' workflows, focusing on enhancing the performance and transparency of RAG systems. It facilitates easy access to evaluation metrics and simplifies the management of large-scale RAG deployments. Galileo offers its solutions as a proprietary service, which is ideal for businesses seeking comprehensive, scalable AI tools emphasizing usability and commercial application integration.</a:t>
            </a:r>
          </a:p>
          <a:p>
            <a:endParaRPr lang="en-US" dirty="0"/>
          </a:p>
        </p:txBody>
      </p:sp>
      <p:sp>
        <p:nvSpPr>
          <p:cNvPr id="4" name="Date Placeholder 3">
            <a:extLst>
              <a:ext uri="{FF2B5EF4-FFF2-40B4-BE49-F238E27FC236}">
                <a16:creationId xmlns:a16="http://schemas.microsoft.com/office/drawing/2014/main" id="{1F2F65E7-BC86-959B-5500-D5BA73D3084F}"/>
              </a:ext>
            </a:extLst>
          </p:cNvPr>
          <p:cNvSpPr>
            <a:spLocks noGrp="1"/>
          </p:cNvSpPr>
          <p:nvPr>
            <p:ph type="dt" sz="half" idx="10"/>
          </p:nvPr>
        </p:nvSpPr>
        <p:spPr/>
        <p:txBody>
          <a:bodyPr/>
          <a:lstStyle/>
          <a:p>
            <a:fld id="{C17583A6-A98A-9545-B5C5-009E29CFECA2}" type="datetime1">
              <a:rPr lang="en-US" smtClean="0"/>
              <a:t>10/29/24</a:t>
            </a:fld>
            <a:endParaRPr lang="en-US"/>
          </a:p>
        </p:txBody>
      </p:sp>
      <p:sp>
        <p:nvSpPr>
          <p:cNvPr id="5" name="Footer Placeholder 4">
            <a:extLst>
              <a:ext uri="{FF2B5EF4-FFF2-40B4-BE49-F238E27FC236}">
                <a16:creationId xmlns:a16="http://schemas.microsoft.com/office/drawing/2014/main" id="{F1BEB177-0EA7-B00E-9C5D-77F18053C9DA}"/>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D96C5CCC-D548-0810-FDFE-4E1608C99F29}"/>
              </a:ext>
            </a:extLst>
          </p:cNvPr>
          <p:cNvSpPr>
            <a:spLocks noGrp="1"/>
          </p:cNvSpPr>
          <p:nvPr>
            <p:ph type="sldNum" sz="quarter" idx="12"/>
          </p:nvPr>
        </p:nvSpPr>
        <p:spPr/>
        <p:txBody>
          <a:bodyPr/>
          <a:lstStyle/>
          <a:p>
            <a:fld id="{15F49A97-DD44-2343-A5EC-700E0D6A86C6}" type="slidenum">
              <a:rPr lang="en-US" smtClean="0"/>
              <a:t>5</a:t>
            </a:fld>
            <a:endParaRPr lang="en-US"/>
          </a:p>
        </p:txBody>
      </p:sp>
      <p:sp>
        <p:nvSpPr>
          <p:cNvPr id="7" name="TextBox 6">
            <a:extLst>
              <a:ext uri="{FF2B5EF4-FFF2-40B4-BE49-F238E27FC236}">
                <a16:creationId xmlns:a16="http://schemas.microsoft.com/office/drawing/2014/main" id="{9BF2E8E9-9B58-58E5-BBD5-1CC1942E9E13}"/>
              </a:ext>
            </a:extLst>
          </p:cNvPr>
          <p:cNvSpPr txBox="1"/>
          <p:nvPr/>
        </p:nvSpPr>
        <p:spPr>
          <a:xfrm>
            <a:off x="0" y="13414"/>
            <a:ext cx="9130364" cy="246221"/>
          </a:xfrm>
          <a:prstGeom prst="rect">
            <a:avLst/>
          </a:prstGeom>
          <a:noFill/>
        </p:spPr>
        <p:txBody>
          <a:bodyPr wrap="square" rtlCol="0">
            <a:spAutoFit/>
          </a:bodyPr>
          <a:lstStyle/>
          <a:p>
            <a:r>
              <a:rPr lang="en-US" sz="1000" dirty="0">
                <a:hlinkClick r:id="rId8"/>
              </a:rPr>
              <a:t>https://</a:t>
            </a:r>
            <a:r>
              <a:rPr lang="en-US" sz="1000" dirty="0" err="1">
                <a:hlinkClick r:id="rId8"/>
              </a:rPr>
              <a:t>www.pinecone.io</a:t>
            </a:r>
            <a:r>
              <a:rPr lang="en-US" sz="1000" dirty="0">
                <a:hlinkClick r:id="rId8"/>
              </a:rPr>
              <a:t>/learn/series/vector-databases-in-production-for-busy-engineers/rag-evaluation/#Determining-which-RAG-evaluation-framework-is-right-for-you</a:t>
            </a:r>
            <a:endParaRPr lang="en-US" sz="1000" dirty="0"/>
          </a:p>
        </p:txBody>
      </p:sp>
    </p:spTree>
    <p:extLst>
      <p:ext uri="{BB962C8B-B14F-4D97-AF65-F5344CB8AC3E}">
        <p14:creationId xmlns:p14="http://schemas.microsoft.com/office/powerpoint/2010/main" val="419764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CCDB-AB88-A033-8C04-DC280BB91D9B}"/>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41881DB3-472D-0266-A6E1-80F75E6CBC60}"/>
              </a:ext>
            </a:extLst>
          </p:cNvPr>
          <p:cNvSpPr>
            <a:spLocks noGrp="1"/>
          </p:cNvSpPr>
          <p:nvPr>
            <p:ph type="body" idx="1"/>
          </p:nvPr>
        </p:nvSpPr>
        <p:spPr/>
        <p:txBody>
          <a:bodyPr>
            <a:normAutofit fontScale="55000" lnSpcReduction="20000"/>
          </a:bodyPr>
          <a:lstStyle/>
          <a:p>
            <a:pPr marL="457200" indent="-457200">
              <a:buFont typeface="+mj-lt"/>
              <a:buAutoNum type="arabicPeriod"/>
            </a:pPr>
            <a:r>
              <a:rPr lang="en-US" dirty="0"/>
              <a:t>Create test dataset</a:t>
            </a:r>
          </a:p>
          <a:p>
            <a:pPr marL="457200" indent="-457200">
              <a:buFont typeface="+mj-lt"/>
              <a:buAutoNum type="arabicPeriod"/>
            </a:pPr>
            <a:r>
              <a:rPr lang="en-US" dirty="0"/>
              <a:t>Choose model parameters: </a:t>
            </a:r>
          </a:p>
          <a:p>
            <a:pPr marL="914400" lvl="1" indent="-457200">
              <a:buFont typeface="+mj-lt"/>
              <a:buAutoNum type="arabicPeriod"/>
            </a:pPr>
            <a:r>
              <a:rPr lang="en-US" dirty="0"/>
              <a:t>chunking methods</a:t>
            </a:r>
          </a:p>
          <a:p>
            <a:pPr marL="914400" lvl="1" indent="-457200">
              <a:buFont typeface="+mj-lt"/>
              <a:buAutoNum type="arabicPeriod"/>
            </a:pPr>
            <a:r>
              <a:rPr lang="en-US" dirty="0"/>
              <a:t>Embedding model</a:t>
            </a:r>
          </a:p>
          <a:p>
            <a:pPr marL="457200" indent="-457200">
              <a:buFont typeface="+mj-lt"/>
              <a:buAutoNum type="arabicPeriod"/>
            </a:pPr>
            <a:r>
              <a:rPr lang="en-US" dirty="0"/>
              <a:t>Choose metrics</a:t>
            </a:r>
          </a:p>
          <a:p>
            <a:pPr marL="457200" indent="-457200">
              <a:buFont typeface="+mj-lt"/>
              <a:buAutoNum type="arabicPeriod"/>
            </a:pPr>
            <a:r>
              <a:rPr lang="en-US" dirty="0"/>
              <a:t>Evaluate metrics</a:t>
            </a:r>
          </a:p>
          <a:p>
            <a:endParaRPr lang="en-US" dirty="0"/>
          </a:p>
        </p:txBody>
      </p:sp>
      <p:sp>
        <p:nvSpPr>
          <p:cNvPr id="4" name="Date Placeholder 3">
            <a:extLst>
              <a:ext uri="{FF2B5EF4-FFF2-40B4-BE49-F238E27FC236}">
                <a16:creationId xmlns:a16="http://schemas.microsoft.com/office/drawing/2014/main" id="{B3B4180A-CA15-E9D9-E3BF-9FA326B6A221}"/>
              </a:ext>
            </a:extLst>
          </p:cNvPr>
          <p:cNvSpPr>
            <a:spLocks noGrp="1"/>
          </p:cNvSpPr>
          <p:nvPr>
            <p:ph type="dt" sz="half" idx="10"/>
          </p:nvPr>
        </p:nvSpPr>
        <p:spPr/>
        <p:txBody>
          <a:bodyPr/>
          <a:lstStyle/>
          <a:p>
            <a:fld id="{E9310FC3-6E55-574F-BCF7-17168B12DFE4}" type="datetime1">
              <a:rPr lang="en-US" smtClean="0"/>
              <a:t>10/29/24</a:t>
            </a:fld>
            <a:endParaRPr lang="en-US"/>
          </a:p>
        </p:txBody>
      </p:sp>
      <p:sp>
        <p:nvSpPr>
          <p:cNvPr id="5" name="Footer Placeholder 4">
            <a:extLst>
              <a:ext uri="{FF2B5EF4-FFF2-40B4-BE49-F238E27FC236}">
                <a16:creationId xmlns:a16="http://schemas.microsoft.com/office/drawing/2014/main" id="{0784E839-B233-9E1E-45F8-8F88E872DEBA}"/>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2D84ACC6-C843-1FFA-C535-6487E45E035B}"/>
              </a:ext>
            </a:extLst>
          </p:cNvPr>
          <p:cNvSpPr>
            <a:spLocks noGrp="1"/>
          </p:cNvSpPr>
          <p:nvPr>
            <p:ph type="sldNum" sz="quarter" idx="12"/>
          </p:nvPr>
        </p:nvSpPr>
        <p:spPr/>
        <p:txBody>
          <a:bodyPr/>
          <a:lstStyle/>
          <a:p>
            <a:fld id="{15F49A97-DD44-2343-A5EC-700E0D6A86C6}" type="slidenum">
              <a:rPr lang="en-US" smtClean="0"/>
              <a:t>6</a:t>
            </a:fld>
            <a:endParaRPr lang="en-US"/>
          </a:p>
        </p:txBody>
      </p:sp>
    </p:spTree>
    <p:extLst>
      <p:ext uri="{BB962C8B-B14F-4D97-AF65-F5344CB8AC3E}">
        <p14:creationId xmlns:p14="http://schemas.microsoft.com/office/powerpoint/2010/main" val="367593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C9E9-2DD2-F892-CE60-B2EB6D44E33C}"/>
              </a:ext>
            </a:extLst>
          </p:cNvPr>
          <p:cNvSpPr>
            <a:spLocks noGrp="1"/>
          </p:cNvSpPr>
          <p:nvPr>
            <p:ph type="title"/>
          </p:nvPr>
        </p:nvSpPr>
        <p:spPr/>
        <p:txBody>
          <a:bodyPr/>
          <a:lstStyle/>
          <a:p>
            <a:r>
              <a:rPr lang="en-US"/>
              <a:t>Initial step: internal documents embeddings</a:t>
            </a:r>
            <a:endParaRPr lang="en-US" dirty="0"/>
          </a:p>
        </p:txBody>
      </p:sp>
      <p:sp>
        <p:nvSpPr>
          <p:cNvPr id="8" name="TextBox 7">
            <a:extLst>
              <a:ext uri="{FF2B5EF4-FFF2-40B4-BE49-F238E27FC236}">
                <a16:creationId xmlns:a16="http://schemas.microsoft.com/office/drawing/2014/main" id="{F6425FD4-64D3-7CB8-239C-BF09E449F976}"/>
              </a:ext>
            </a:extLst>
          </p:cNvPr>
          <p:cNvSpPr txBox="1"/>
          <p:nvPr/>
        </p:nvSpPr>
        <p:spPr>
          <a:xfrm>
            <a:off x="7271532" y="1545741"/>
            <a:ext cx="3800286" cy="3139321"/>
          </a:xfrm>
          <a:prstGeom prst="rect">
            <a:avLst/>
          </a:prstGeom>
          <a:noFill/>
        </p:spPr>
        <p:txBody>
          <a:bodyPr wrap="square" rtlCol="0">
            <a:spAutoFit/>
          </a:bodyPr>
          <a:lstStyle/>
          <a:p>
            <a:pPr marL="342900" indent="-342900">
              <a:buFont typeface="+mj-lt"/>
              <a:buAutoNum type="arabicPeriod"/>
            </a:pPr>
            <a:r>
              <a:rPr lang="en-US" b="1" dirty="0"/>
              <a:t>Chunking Method</a:t>
            </a:r>
            <a:r>
              <a:rPr lang="en-US" dirty="0"/>
              <a:t> (from naïve to more advanced)</a:t>
            </a:r>
          </a:p>
          <a:p>
            <a:pPr marL="800100" lvl="1" indent="-342900">
              <a:buFont typeface="+mj-lt"/>
              <a:buAutoNum type="arabicPeriod"/>
            </a:pPr>
            <a:r>
              <a:rPr lang="en-US" dirty="0"/>
              <a:t>Fixed Sized Chunking</a:t>
            </a:r>
          </a:p>
          <a:p>
            <a:pPr marL="1257300" lvl="2" indent="-342900">
              <a:buFont typeface="+mj-lt"/>
              <a:buAutoNum type="arabicPeriod"/>
            </a:pPr>
            <a:r>
              <a:rPr lang="en-US" dirty="0" err="1"/>
              <a:t>CharacterTextSplitting</a:t>
            </a:r>
            <a:endParaRPr lang="en-US" dirty="0"/>
          </a:p>
          <a:p>
            <a:pPr marL="1257300" lvl="2" indent="-342900">
              <a:buFont typeface="+mj-lt"/>
              <a:buAutoNum type="arabicPeriod"/>
            </a:pPr>
            <a:r>
              <a:rPr lang="en-US" dirty="0" err="1"/>
              <a:t>SentenceTextSplitting</a:t>
            </a:r>
            <a:endParaRPr lang="en-US" dirty="0"/>
          </a:p>
          <a:p>
            <a:pPr marL="800100" lvl="1" indent="-342900">
              <a:buFont typeface="+mj-lt"/>
              <a:buAutoNum type="arabicPeriod"/>
            </a:pPr>
            <a:r>
              <a:rPr lang="en-US" dirty="0"/>
              <a:t>Recursive Chunking</a:t>
            </a:r>
          </a:p>
          <a:p>
            <a:pPr marL="800100" lvl="1" indent="-342900">
              <a:buFont typeface="+mj-lt"/>
              <a:buAutoNum type="arabicPeriod"/>
            </a:pPr>
            <a:r>
              <a:rPr lang="en-US" dirty="0"/>
              <a:t>Document Based Chunking</a:t>
            </a:r>
          </a:p>
          <a:p>
            <a:pPr marL="800100" lvl="1" indent="-342900">
              <a:buFont typeface="+mj-lt"/>
              <a:buAutoNum type="arabicPeriod"/>
            </a:pPr>
            <a:r>
              <a:rPr lang="en-US" dirty="0"/>
              <a:t>Token Based Chunking</a:t>
            </a:r>
          </a:p>
          <a:p>
            <a:pPr marL="800100" lvl="1" indent="-342900">
              <a:buFont typeface="+mj-lt"/>
              <a:buAutoNum type="arabicPeriod"/>
            </a:pPr>
            <a:r>
              <a:rPr lang="en-US" dirty="0"/>
              <a:t>Semantic Chunking</a:t>
            </a:r>
          </a:p>
          <a:p>
            <a:pPr marL="800100" lvl="1" indent="-342900">
              <a:buFont typeface="+mj-lt"/>
              <a:buAutoNum type="arabicPeriod"/>
            </a:pPr>
            <a:r>
              <a:rPr lang="en-US" dirty="0"/>
              <a:t>Agentic Chunking</a:t>
            </a:r>
          </a:p>
          <a:p>
            <a:pPr marL="342900" indent="-342900">
              <a:buFont typeface="+mj-lt"/>
              <a:buAutoNum type="arabicPeriod"/>
            </a:pPr>
            <a:r>
              <a:rPr lang="en-US" b="1" dirty="0"/>
              <a:t>Embedding Model</a:t>
            </a:r>
          </a:p>
        </p:txBody>
      </p:sp>
      <p:sp>
        <p:nvSpPr>
          <p:cNvPr id="10" name="Date Placeholder 9">
            <a:extLst>
              <a:ext uri="{FF2B5EF4-FFF2-40B4-BE49-F238E27FC236}">
                <a16:creationId xmlns:a16="http://schemas.microsoft.com/office/drawing/2014/main" id="{81CE55F5-FBFC-EACA-6F6B-36266B59AFEB}"/>
              </a:ext>
            </a:extLst>
          </p:cNvPr>
          <p:cNvSpPr>
            <a:spLocks noGrp="1"/>
          </p:cNvSpPr>
          <p:nvPr>
            <p:ph type="dt" sz="half" idx="10"/>
          </p:nvPr>
        </p:nvSpPr>
        <p:spPr/>
        <p:txBody>
          <a:bodyPr/>
          <a:lstStyle/>
          <a:p>
            <a:fld id="{1880691C-C906-4140-8015-A8ECD5F0736C}" type="datetime1">
              <a:rPr lang="en-US" smtClean="0"/>
              <a:t>10/29/24</a:t>
            </a:fld>
            <a:endParaRPr lang="en-US"/>
          </a:p>
        </p:txBody>
      </p:sp>
      <p:sp>
        <p:nvSpPr>
          <p:cNvPr id="11" name="Footer Placeholder 10">
            <a:extLst>
              <a:ext uri="{FF2B5EF4-FFF2-40B4-BE49-F238E27FC236}">
                <a16:creationId xmlns:a16="http://schemas.microsoft.com/office/drawing/2014/main" id="{9CD3CA81-E30A-69C4-C936-9F583E10917A}"/>
              </a:ext>
            </a:extLst>
          </p:cNvPr>
          <p:cNvSpPr>
            <a:spLocks noGrp="1"/>
          </p:cNvSpPr>
          <p:nvPr>
            <p:ph type="ftr" sz="quarter" idx="11"/>
          </p:nvPr>
        </p:nvSpPr>
        <p:spPr/>
        <p:txBody>
          <a:bodyPr/>
          <a:lstStyle/>
          <a:p>
            <a:r>
              <a:rPr lang="en-US"/>
              <a:t>RAG eval</a:t>
            </a:r>
          </a:p>
        </p:txBody>
      </p:sp>
      <p:sp>
        <p:nvSpPr>
          <p:cNvPr id="12" name="Slide Number Placeholder 11">
            <a:extLst>
              <a:ext uri="{FF2B5EF4-FFF2-40B4-BE49-F238E27FC236}">
                <a16:creationId xmlns:a16="http://schemas.microsoft.com/office/drawing/2014/main" id="{D1E5EA18-6333-8D0A-D431-ECBC54BB6DA8}"/>
              </a:ext>
            </a:extLst>
          </p:cNvPr>
          <p:cNvSpPr>
            <a:spLocks noGrp="1"/>
          </p:cNvSpPr>
          <p:nvPr>
            <p:ph type="sldNum" sz="quarter" idx="12"/>
          </p:nvPr>
        </p:nvSpPr>
        <p:spPr/>
        <p:txBody>
          <a:bodyPr/>
          <a:lstStyle/>
          <a:p>
            <a:fld id="{15F49A97-DD44-2343-A5EC-700E0D6A86C6}" type="slidenum">
              <a:rPr lang="en-US" smtClean="0"/>
              <a:t>7</a:t>
            </a:fld>
            <a:endParaRPr lang="en-US"/>
          </a:p>
        </p:txBody>
      </p:sp>
      <p:grpSp>
        <p:nvGrpSpPr>
          <p:cNvPr id="7" name="Group 6">
            <a:extLst>
              <a:ext uri="{FF2B5EF4-FFF2-40B4-BE49-F238E27FC236}">
                <a16:creationId xmlns:a16="http://schemas.microsoft.com/office/drawing/2014/main" id="{EF7E09AE-B037-761A-9000-98C4A15278BA}"/>
              </a:ext>
            </a:extLst>
          </p:cNvPr>
          <p:cNvGrpSpPr/>
          <p:nvPr/>
        </p:nvGrpSpPr>
        <p:grpSpPr>
          <a:xfrm>
            <a:off x="250496" y="1545741"/>
            <a:ext cx="6433333" cy="2928288"/>
            <a:chOff x="250496" y="1545741"/>
            <a:chExt cx="6783741" cy="3084218"/>
          </a:xfrm>
        </p:grpSpPr>
        <p:pic>
          <p:nvPicPr>
            <p:cNvPr id="9" name="Picture 8" descr="A diagram of a software process&#10;&#10;Description automatically generated">
              <a:extLst>
                <a:ext uri="{FF2B5EF4-FFF2-40B4-BE49-F238E27FC236}">
                  <a16:creationId xmlns:a16="http://schemas.microsoft.com/office/drawing/2014/main" id="{97BAD292-5EFC-1874-61B8-A0A42A4EA394}"/>
                </a:ext>
              </a:extLst>
            </p:cNvPr>
            <p:cNvPicPr>
              <a:picLocks noChangeAspect="1"/>
            </p:cNvPicPr>
            <p:nvPr/>
          </p:nvPicPr>
          <p:blipFill rotWithShape="1">
            <a:blip r:embed="rId2"/>
            <a:srcRect b="3955"/>
            <a:stretch/>
          </p:blipFill>
          <p:spPr>
            <a:xfrm>
              <a:off x="250496" y="1545741"/>
              <a:ext cx="6783741" cy="2950060"/>
            </a:xfrm>
            <a:prstGeom prst="rect">
              <a:avLst/>
            </a:prstGeom>
          </p:spPr>
        </p:pic>
        <p:sp>
          <p:nvSpPr>
            <p:cNvPr id="13" name="Rectangle 12">
              <a:extLst>
                <a:ext uri="{FF2B5EF4-FFF2-40B4-BE49-F238E27FC236}">
                  <a16:creationId xmlns:a16="http://schemas.microsoft.com/office/drawing/2014/main" id="{41C705DF-DEA4-20BA-D972-05C17D8A10A6}"/>
                </a:ext>
              </a:extLst>
            </p:cNvPr>
            <p:cNvSpPr/>
            <p:nvPr/>
          </p:nvSpPr>
          <p:spPr>
            <a:xfrm>
              <a:off x="2046514" y="4452257"/>
              <a:ext cx="827315" cy="17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le 13">
            <a:extLst>
              <a:ext uri="{FF2B5EF4-FFF2-40B4-BE49-F238E27FC236}">
                <a16:creationId xmlns:a16="http://schemas.microsoft.com/office/drawing/2014/main" id="{E48BF2AD-BF06-6FA7-A46D-4DC5514C7D79}"/>
              </a:ext>
            </a:extLst>
          </p:cNvPr>
          <p:cNvSpPr/>
          <p:nvPr/>
        </p:nvSpPr>
        <p:spPr>
          <a:xfrm>
            <a:off x="1970967" y="3571762"/>
            <a:ext cx="4712861" cy="903514"/>
          </a:xfrm>
          <a:prstGeom prst="round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70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F370-B2A4-0BC0-98C8-C5484860E766}"/>
              </a:ext>
            </a:extLst>
          </p:cNvPr>
          <p:cNvSpPr>
            <a:spLocks noGrp="1"/>
          </p:cNvSpPr>
          <p:nvPr>
            <p:ph type="title"/>
          </p:nvPr>
        </p:nvSpPr>
        <p:spPr/>
        <p:txBody>
          <a:bodyPr/>
          <a:lstStyle/>
          <a:p>
            <a:r>
              <a:rPr lang="en-US" dirty="0"/>
              <a:t>Chunking methods</a:t>
            </a:r>
          </a:p>
        </p:txBody>
      </p:sp>
      <p:sp>
        <p:nvSpPr>
          <p:cNvPr id="3" name="Content Placeholder 2">
            <a:extLst>
              <a:ext uri="{FF2B5EF4-FFF2-40B4-BE49-F238E27FC236}">
                <a16:creationId xmlns:a16="http://schemas.microsoft.com/office/drawing/2014/main" id="{17E71DB8-75BA-9B16-AE4F-74E282955748}"/>
              </a:ext>
            </a:extLst>
          </p:cNvPr>
          <p:cNvSpPr>
            <a:spLocks noGrp="1"/>
          </p:cNvSpPr>
          <p:nvPr>
            <p:ph idx="1"/>
          </p:nvPr>
        </p:nvSpPr>
        <p:spPr>
          <a:xfrm>
            <a:off x="660903" y="1389856"/>
            <a:ext cx="10515600" cy="5103019"/>
          </a:xfrm>
        </p:spPr>
        <p:txBody>
          <a:bodyPr>
            <a:noAutofit/>
          </a:bodyPr>
          <a:lstStyle/>
          <a:p>
            <a:pPr marL="514350" indent="-514350">
              <a:buFont typeface="+mj-lt"/>
              <a:buAutoNum type="arabicPeriod"/>
            </a:pPr>
            <a:r>
              <a:rPr lang="en-US" sz="1800" b="1" dirty="0"/>
              <a:t>Fixed Length</a:t>
            </a:r>
            <a:r>
              <a:rPr lang="en-US" sz="1800" dirty="0"/>
              <a:t>: this is the most crude and simplest method of segmenting the text. It breaks down the text into chunks of a specified number of characters, regardless of their content or structure.</a:t>
            </a:r>
          </a:p>
          <a:p>
            <a:pPr marL="514350" indent="-514350">
              <a:buFont typeface="+mj-lt"/>
              <a:buAutoNum type="arabicPeriod"/>
            </a:pPr>
            <a:r>
              <a:rPr lang="en-US" sz="1800" b="1" dirty="0"/>
              <a:t>Recursive Chunking</a:t>
            </a:r>
            <a:r>
              <a:rPr lang="en-US" sz="1800" dirty="0"/>
              <a:t>: advanced version that divides the text into chunks until a certain condition is met, such as reaching a minimum chunk size. This method ensures that the chunking process aligns with the text's structure, preserving more meaning. Its adaptability makes Recursive Character Chunking great for texts with varied structures.</a:t>
            </a:r>
          </a:p>
          <a:p>
            <a:pPr marL="514350" indent="-514350">
              <a:buFont typeface="+mj-lt"/>
              <a:buAutoNum type="arabicPeriod"/>
            </a:pPr>
            <a:r>
              <a:rPr lang="en-US" sz="1800" b="1" dirty="0"/>
              <a:t>Document splitting</a:t>
            </a:r>
            <a:r>
              <a:rPr lang="en-US" sz="1800" dirty="0"/>
              <a:t>: strategy that respects the document's structure. Rather than using a set number of characters or a recursive process, it creates chunks that align with the logical sections of the document, like paragraphs or subsections. This approach maintains the original author's organization of content and helps keep the text coherent. It makes the retrieved information more relevant and useful, particularly for structured documents with clearly defined sections.</a:t>
            </a:r>
          </a:p>
          <a:p>
            <a:pPr marL="514350" indent="-514350">
              <a:buFont typeface="+mj-lt"/>
              <a:buAutoNum type="arabicPeriod"/>
            </a:pPr>
            <a:r>
              <a:rPr lang="en-US" sz="1800" b="1" dirty="0"/>
              <a:t>Tokens base</a:t>
            </a:r>
            <a:r>
              <a:rPr lang="en-US" sz="1800" dirty="0"/>
              <a:t>: Language models used in the rest of your possible RAG pipeline have a token limit, which should not be exceeded. </a:t>
            </a:r>
          </a:p>
          <a:p>
            <a:pPr marL="514350" indent="-514350">
              <a:buFont typeface="+mj-lt"/>
              <a:buAutoNum type="arabicPeriod"/>
            </a:pPr>
            <a:r>
              <a:rPr lang="en-US" sz="1800" b="1" dirty="0"/>
              <a:t>Semantic based</a:t>
            </a:r>
            <a:r>
              <a:rPr lang="en-US" sz="1800" dirty="0"/>
              <a:t>: method aims to extract semantic meaning from embeddings and then assess the semantic relationship between these chunks. The core idea is to keep together chunks that are semantic similar.</a:t>
            </a:r>
          </a:p>
          <a:p>
            <a:pPr marL="514350" indent="-514350">
              <a:buFont typeface="+mj-lt"/>
              <a:buAutoNum type="arabicPeriod"/>
            </a:pPr>
            <a:r>
              <a:rPr lang="en-US" sz="1800" b="1" dirty="0"/>
              <a:t>Agentic Chunking</a:t>
            </a:r>
            <a:r>
              <a:rPr lang="en-US" sz="1800" dirty="0"/>
              <a:t>: uses Large Language Models to dynamically optimize text chunking based on context. </a:t>
            </a:r>
          </a:p>
        </p:txBody>
      </p:sp>
      <p:sp>
        <p:nvSpPr>
          <p:cNvPr id="4" name="Date Placeholder 3">
            <a:extLst>
              <a:ext uri="{FF2B5EF4-FFF2-40B4-BE49-F238E27FC236}">
                <a16:creationId xmlns:a16="http://schemas.microsoft.com/office/drawing/2014/main" id="{88609F68-9833-1BF5-0A78-060F996967D5}"/>
              </a:ext>
            </a:extLst>
          </p:cNvPr>
          <p:cNvSpPr>
            <a:spLocks noGrp="1"/>
          </p:cNvSpPr>
          <p:nvPr>
            <p:ph type="dt" sz="half" idx="10"/>
          </p:nvPr>
        </p:nvSpPr>
        <p:spPr/>
        <p:txBody>
          <a:bodyPr/>
          <a:lstStyle/>
          <a:p>
            <a:fld id="{C17583A6-A98A-9545-B5C5-009E29CFECA2}" type="datetime1">
              <a:rPr lang="en-US" smtClean="0"/>
              <a:t>10/29/24</a:t>
            </a:fld>
            <a:endParaRPr lang="en-US"/>
          </a:p>
        </p:txBody>
      </p:sp>
      <p:sp>
        <p:nvSpPr>
          <p:cNvPr id="5" name="Footer Placeholder 4">
            <a:extLst>
              <a:ext uri="{FF2B5EF4-FFF2-40B4-BE49-F238E27FC236}">
                <a16:creationId xmlns:a16="http://schemas.microsoft.com/office/drawing/2014/main" id="{18F8947D-41AF-17A9-FC64-8DA4E3D64AC8}"/>
              </a:ext>
            </a:extLst>
          </p:cNvPr>
          <p:cNvSpPr>
            <a:spLocks noGrp="1"/>
          </p:cNvSpPr>
          <p:nvPr>
            <p:ph type="ftr" sz="quarter" idx="11"/>
          </p:nvPr>
        </p:nvSpPr>
        <p:spPr/>
        <p:txBody>
          <a:bodyPr/>
          <a:lstStyle/>
          <a:p>
            <a:r>
              <a:rPr lang="en-US"/>
              <a:t>RAG eval</a:t>
            </a:r>
          </a:p>
        </p:txBody>
      </p:sp>
      <p:sp>
        <p:nvSpPr>
          <p:cNvPr id="6" name="Slide Number Placeholder 5">
            <a:extLst>
              <a:ext uri="{FF2B5EF4-FFF2-40B4-BE49-F238E27FC236}">
                <a16:creationId xmlns:a16="http://schemas.microsoft.com/office/drawing/2014/main" id="{F54779E2-60BB-6EF1-B78D-85EB5E0AA746}"/>
              </a:ext>
            </a:extLst>
          </p:cNvPr>
          <p:cNvSpPr>
            <a:spLocks noGrp="1"/>
          </p:cNvSpPr>
          <p:nvPr>
            <p:ph type="sldNum" sz="quarter" idx="12"/>
          </p:nvPr>
        </p:nvSpPr>
        <p:spPr/>
        <p:txBody>
          <a:bodyPr/>
          <a:lstStyle/>
          <a:p>
            <a:fld id="{15F49A97-DD44-2343-A5EC-700E0D6A86C6}" type="slidenum">
              <a:rPr lang="en-US" smtClean="0"/>
              <a:t>8</a:t>
            </a:fld>
            <a:endParaRPr lang="en-US"/>
          </a:p>
        </p:txBody>
      </p:sp>
    </p:spTree>
    <p:extLst>
      <p:ext uri="{BB962C8B-B14F-4D97-AF65-F5344CB8AC3E}">
        <p14:creationId xmlns:p14="http://schemas.microsoft.com/office/powerpoint/2010/main" val="3490442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9A43-3E15-06C1-FC75-DCB53AF6CFA5}"/>
              </a:ext>
            </a:extLst>
          </p:cNvPr>
          <p:cNvSpPr>
            <a:spLocks noGrp="1"/>
          </p:cNvSpPr>
          <p:nvPr>
            <p:ph type="title"/>
          </p:nvPr>
        </p:nvSpPr>
        <p:spPr/>
        <p:txBody>
          <a:bodyPr/>
          <a:lstStyle/>
          <a:p>
            <a:r>
              <a:rPr lang="en-US" dirty="0"/>
              <a:t>Embedding model</a:t>
            </a:r>
          </a:p>
        </p:txBody>
      </p:sp>
      <p:sp>
        <p:nvSpPr>
          <p:cNvPr id="8" name="Content Placeholder 7">
            <a:extLst>
              <a:ext uri="{FF2B5EF4-FFF2-40B4-BE49-F238E27FC236}">
                <a16:creationId xmlns:a16="http://schemas.microsoft.com/office/drawing/2014/main" id="{452BC04C-B9DF-381E-EC32-5724307998CC}"/>
              </a:ext>
            </a:extLst>
          </p:cNvPr>
          <p:cNvSpPr>
            <a:spLocks noGrp="1"/>
          </p:cNvSpPr>
          <p:nvPr>
            <p:ph idx="1"/>
          </p:nvPr>
        </p:nvSpPr>
        <p:spPr>
          <a:xfrm>
            <a:off x="371191" y="2638748"/>
            <a:ext cx="4481466" cy="3854127"/>
          </a:xfrm>
        </p:spPr>
        <p:txBody>
          <a:bodyPr>
            <a:normAutofit/>
          </a:bodyPr>
          <a:lstStyle/>
          <a:p>
            <a:r>
              <a:rPr lang="en-US" sz="1800" dirty="0"/>
              <a:t>Embedding = string encoding</a:t>
            </a:r>
          </a:p>
          <a:p>
            <a:r>
              <a:rPr lang="en-US" sz="1800" dirty="0"/>
              <a:t>Motivation: allow the efficient retrieval of relevant information.</a:t>
            </a:r>
          </a:p>
          <a:p>
            <a:r>
              <a:rPr lang="en-US" sz="1800" dirty="0"/>
              <a:t>When selecting an embedding model, consider the vector dimension, average retrieval performance, and model size.</a:t>
            </a:r>
          </a:p>
          <a:p>
            <a:r>
              <a:rPr lang="en-US" sz="1800" dirty="0"/>
              <a:t>Other consideration:</a:t>
            </a:r>
          </a:p>
          <a:p>
            <a:pPr lvl="1"/>
            <a:r>
              <a:rPr lang="en-US" sz="1800" dirty="0"/>
              <a:t>Cost</a:t>
            </a:r>
          </a:p>
          <a:p>
            <a:pPr lvl="1"/>
            <a:r>
              <a:rPr lang="en-US" sz="1800" dirty="0"/>
              <a:t>Search Latency</a:t>
            </a:r>
          </a:p>
          <a:p>
            <a:pPr lvl="1"/>
            <a:r>
              <a:rPr lang="en-US" sz="1800" dirty="0"/>
              <a:t>Language Support</a:t>
            </a:r>
          </a:p>
        </p:txBody>
      </p:sp>
      <p:pic>
        <p:nvPicPr>
          <p:cNvPr id="7" name="Picture 6">
            <a:extLst>
              <a:ext uri="{FF2B5EF4-FFF2-40B4-BE49-F238E27FC236}">
                <a16:creationId xmlns:a16="http://schemas.microsoft.com/office/drawing/2014/main" id="{31D8BFAF-D5B5-7D48-634E-F283710C6416}"/>
              </a:ext>
            </a:extLst>
          </p:cNvPr>
          <p:cNvPicPr>
            <a:picLocks noChangeAspect="1"/>
          </p:cNvPicPr>
          <p:nvPr/>
        </p:nvPicPr>
        <p:blipFill>
          <a:blip r:embed="rId2"/>
          <a:stretch>
            <a:fillRect/>
          </a:stretch>
        </p:blipFill>
        <p:spPr>
          <a:xfrm>
            <a:off x="371191" y="1501522"/>
            <a:ext cx="5498468" cy="1198135"/>
          </a:xfrm>
          <a:prstGeom prst="rect">
            <a:avLst/>
          </a:prstGeom>
        </p:spPr>
      </p:pic>
      <p:sp>
        <p:nvSpPr>
          <p:cNvPr id="9" name="TextBox 8">
            <a:extLst>
              <a:ext uri="{FF2B5EF4-FFF2-40B4-BE49-F238E27FC236}">
                <a16:creationId xmlns:a16="http://schemas.microsoft.com/office/drawing/2014/main" id="{FCEC7D36-7109-55C6-6E2E-6F18AD3594EB}"/>
              </a:ext>
            </a:extLst>
          </p:cNvPr>
          <p:cNvSpPr txBox="1"/>
          <p:nvPr/>
        </p:nvSpPr>
        <p:spPr>
          <a:xfrm>
            <a:off x="5939073" y="296454"/>
            <a:ext cx="6252927" cy="6463308"/>
          </a:xfrm>
          <a:prstGeom prst="rect">
            <a:avLst/>
          </a:prstGeom>
          <a:noFill/>
        </p:spPr>
        <p:txBody>
          <a:bodyPr wrap="square" rtlCol="0">
            <a:spAutoFit/>
          </a:bodyPr>
          <a:lstStyle/>
          <a:p>
            <a:pPr marL="342900" indent="-342900">
              <a:buFont typeface="+mj-lt"/>
              <a:buAutoNum type="arabicPeriod"/>
            </a:pPr>
            <a:r>
              <a:rPr lang="en-US" b="1" dirty="0"/>
              <a:t>Retrieval Average</a:t>
            </a:r>
            <a:r>
              <a:rPr lang="en-US" dirty="0"/>
              <a:t>: Represents average </a:t>
            </a:r>
            <a:r>
              <a:rPr lang="en-US" dirty="0">
                <a:hlinkClick r:id="rId3"/>
              </a:rPr>
              <a:t>Normalized Discounted Cumulative Gain</a:t>
            </a:r>
            <a:r>
              <a:rPr lang="en-US" dirty="0"/>
              <a:t> (NDCG) @ 10 across several datasets. NDCG is a common metric to measure the performance of retrieval systems. A higher NDCG indicates a model that is better at ranking relevant items higher in the list of retrieved results. </a:t>
            </a:r>
          </a:p>
          <a:p>
            <a:pPr marL="342900" indent="-342900">
              <a:buFont typeface="+mj-lt"/>
              <a:buAutoNum type="arabicPeriod"/>
            </a:pPr>
            <a:r>
              <a:rPr lang="en-US" b="1" dirty="0"/>
              <a:t>Model Size</a:t>
            </a:r>
            <a:r>
              <a:rPr lang="en-US" dirty="0"/>
              <a:t>: Size of the model (in GB). It gives an idea of the computational resources required to run the model. While retrieval performance scales with model size, it is important to note that model size also has a direct impact on latency. The latency-performance trade-off becomes especially important in a production setup.  </a:t>
            </a:r>
          </a:p>
          <a:p>
            <a:pPr marL="342900" indent="-342900">
              <a:buFont typeface="+mj-lt"/>
              <a:buAutoNum type="arabicPeriod"/>
            </a:pPr>
            <a:r>
              <a:rPr lang="en-US" b="1" dirty="0"/>
              <a:t>Max Tokens</a:t>
            </a:r>
            <a:r>
              <a:rPr lang="en-US" dirty="0"/>
              <a:t>: Number of tokens that can be compressed into a single embedding. You typically don’t want to put more than a single paragraph of text (</a:t>
            </a:r>
            <a:r>
              <a:rPr lang="en-US" dirty="0">
                <a:hlinkClick r:id="rId4"/>
              </a:rPr>
              <a:t>~100 tokens</a:t>
            </a:r>
            <a:r>
              <a:rPr lang="en-US" dirty="0"/>
              <a:t>) into a single embedding. So even models with max tokens of 512 should be more than enough.</a:t>
            </a:r>
          </a:p>
          <a:p>
            <a:pPr marL="342900" indent="-342900">
              <a:buFont typeface="+mj-lt"/>
              <a:buAutoNum type="arabicPeriod"/>
            </a:pPr>
            <a:r>
              <a:rPr lang="en-US" b="1" dirty="0"/>
              <a:t>Embedding Dimensions</a:t>
            </a:r>
            <a:r>
              <a:rPr lang="en-US" dirty="0"/>
              <a:t>: Length of the embedding vector. Smaller embeddings offer faster inference and are more storage-efficient, while more dimensions can capture nuanced details and relationships in the data. Ultimately, we want a good trade-off between capturing the complexity of data and operational efficiency.</a:t>
            </a:r>
          </a:p>
        </p:txBody>
      </p:sp>
      <p:sp>
        <p:nvSpPr>
          <p:cNvPr id="10" name="Date Placeholder 9">
            <a:extLst>
              <a:ext uri="{FF2B5EF4-FFF2-40B4-BE49-F238E27FC236}">
                <a16:creationId xmlns:a16="http://schemas.microsoft.com/office/drawing/2014/main" id="{5953411D-1575-D610-977C-6C13150D4C0D}"/>
              </a:ext>
            </a:extLst>
          </p:cNvPr>
          <p:cNvSpPr>
            <a:spLocks noGrp="1"/>
          </p:cNvSpPr>
          <p:nvPr>
            <p:ph type="dt" sz="half" idx="10"/>
          </p:nvPr>
        </p:nvSpPr>
        <p:spPr/>
        <p:txBody>
          <a:bodyPr/>
          <a:lstStyle/>
          <a:p>
            <a:fld id="{64AC78CC-B59D-434F-8EBD-7010FFD0923E}" type="datetime1">
              <a:rPr lang="en-US" smtClean="0"/>
              <a:t>10/29/24</a:t>
            </a:fld>
            <a:endParaRPr lang="en-US"/>
          </a:p>
        </p:txBody>
      </p:sp>
      <p:sp>
        <p:nvSpPr>
          <p:cNvPr id="11" name="Footer Placeholder 10">
            <a:extLst>
              <a:ext uri="{FF2B5EF4-FFF2-40B4-BE49-F238E27FC236}">
                <a16:creationId xmlns:a16="http://schemas.microsoft.com/office/drawing/2014/main" id="{1D7A4BDB-8FB8-F599-D6AD-43ED5DA71AD9}"/>
              </a:ext>
            </a:extLst>
          </p:cNvPr>
          <p:cNvSpPr>
            <a:spLocks noGrp="1"/>
          </p:cNvSpPr>
          <p:nvPr>
            <p:ph type="ftr" sz="quarter" idx="11"/>
          </p:nvPr>
        </p:nvSpPr>
        <p:spPr/>
        <p:txBody>
          <a:bodyPr/>
          <a:lstStyle/>
          <a:p>
            <a:r>
              <a:rPr lang="en-US"/>
              <a:t>RAG eval</a:t>
            </a:r>
          </a:p>
        </p:txBody>
      </p:sp>
      <p:sp>
        <p:nvSpPr>
          <p:cNvPr id="12" name="Slide Number Placeholder 11">
            <a:extLst>
              <a:ext uri="{FF2B5EF4-FFF2-40B4-BE49-F238E27FC236}">
                <a16:creationId xmlns:a16="http://schemas.microsoft.com/office/drawing/2014/main" id="{834DC86D-1518-F7F4-D894-CB075E9AB794}"/>
              </a:ext>
            </a:extLst>
          </p:cNvPr>
          <p:cNvSpPr>
            <a:spLocks noGrp="1"/>
          </p:cNvSpPr>
          <p:nvPr>
            <p:ph type="sldNum" sz="quarter" idx="12"/>
          </p:nvPr>
        </p:nvSpPr>
        <p:spPr/>
        <p:txBody>
          <a:bodyPr/>
          <a:lstStyle/>
          <a:p>
            <a:fld id="{15F49A97-DD44-2343-A5EC-700E0D6A86C6}" type="slidenum">
              <a:rPr lang="en-US" smtClean="0"/>
              <a:t>9</a:t>
            </a:fld>
            <a:endParaRPr lang="en-US"/>
          </a:p>
        </p:txBody>
      </p:sp>
    </p:spTree>
    <p:extLst>
      <p:ext uri="{BB962C8B-B14F-4D97-AF65-F5344CB8AC3E}">
        <p14:creationId xmlns:p14="http://schemas.microsoft.com/office/powerpoint/2010/main" val="330172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2285</Words>
  <Application>Microsoft Macintosh PowerPoint</Application>
  <PresentationFormat>Widescreen</PresentationFormat>
  <Paragraphs>212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RAG system improvements &amp; evaluation</vt:lpstr>
      <vt:lpstr>RAG 101</vt:lpstr>
      <vt:lpstr>RAG Evaluation Framework</vt:lpstr>
      <vt:lpstr>RAG evaluation framework (1/2)</vt:lpstr>
      <vt:lpstr>RAG evaluation framework (2/2)</vt:lpstr>
      <vt:lpstr>Methodology</vt:lpstr>
      <vt:lpstr>Initial step: internal documents embeddings</vt:lpstr>
      <vt:lpstr>Chunking methods</vt:lpstr>
      <vt:lpstr>Embedding model</vt:lpstr>
      <vt:lpstr>Examples</vt:lpstr>
      <vt:lpstr>Embedding models Performances</vt:lpstr>
      <vt:lpstr>Retrieval and Overall Response evaluation</vt:lpstr>
      <vt:lpstr>Metrics: TRIAD framework</vt:lpstr>
      <vt:lpstr>Metrics for RAG</vt:lpstr>
      <vt:lpstr>LLM evaluations</vt:lpstr>
      <vt:lpstr>LLM Evaluations</vt:lpstr>
      <vt:lpstr>LLM Evaluations: guardrails</vt:lpstr>
      <vt:lpstr>Vector Database Comparison (2023)</vt:lpstr>
      <vt:lpstr>Vector Database Comparison (2023)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RAG system improvements &amp; evaluation</dc:title>
  <dc:creator>Jonathan Bouchet</dc:creator>
  <cp:lastModifiedBy>Jonathan Bouchet</cp:lastModifiedBy>
  <cp:revision>20</cp:revision>
  <cp:lastPrinted>2024-08-27T17:21:28Z</cp:lastPrinted>
  <dcterms:created xsi:type="dcterms:W3CDTF">2024-08-17T17:23:34Z</dcterms:created>
  <dcterms:modified xsi:type="dcterms:W3CDTF">2024-10-29T23:05:12Z</dcterms:modified>
</cp:coreProperties>
</file>